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sldIdLst>
    <p:sldId id="291" r:id="rId2"/>
    <p:sldId id="307" r:id="rId3"/>
    <p:sldId id="328" r:id="rId4"/>
    <p:sldId id="308" r:id="rId5"/>
    <p:sldId id="279" r:id="rId6"/>
    <p:sldId id="314" r:id="rId7"/>
    <p:sldId id="309" r:id="rId8"/>
    <p:sldId id="310" r:id="rId9"/>
    <p:sldId id="311" r:id="rId10"/>
    <p:sldId id="313" r:id="rId11"/>
    <p:sldId id="315" r:id="rId12"/>
    <p:sldId id="316" r:id="rId13"/>
    <p:sldId id="317" r:id="rId14"/>
    <p:sldId id="320" r:id="rId15"/>
    <p:sldId id="322" r:id="rId16"/>
    <p:sldId id="324" r:id="rId17"/>
    <p:sldId id="326" r:id="rId18"/>
    <p:sldId id="267" r:id="rId19"/>
    <p:sldId id="325" r:id="rId20"/>
    <p:sldId id="327" r:id="rId21"/>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eaker Sessions" id="{A4CA5440-4614-4F22-BA68-77BB4C6739D5}">
          <p14:sldIdLst>
            <p14:sldId id="291"/>
            <p14:sldId id="307"/>
            <p14:sldId id="328"/>
          </p14:sldIdLst>
        </p14:section>
        <p14:section name="M365 Summit Slides" id="{C5AFE659-7835-41C3-B1AB-F7CE31DA9D18}">
          <p14:sldIdLst/>
        </p14:section>
        <p14:section name="Templates" id="{7A46FA16-37E2-41B5-8FC3-7F86F14B514A}">
          <p14:sldIdLst>
            <p14:sldId id="308"/>
            <p14:sldId id="279"/>
            <p14:sldId id="314"/>
            <p14:sldId id="309"/>
            <p14:sldId id="310"/>
            <p14:sldId id="311"/>
            <p14:sldId id="313"/>
            <p14:sldId id="315"/>
            <p14:sldId id="316"/>
            <p14:sldId id="317"/>
            <p14:sldId id="320"/>
            <p14:sldId id="322"/>
            <p14:sldId id="324"/>
            <p14:sldId id="326"/>
            <p14:sldId id="267"/>
            <p14:sldId id="325"/>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1212"/>
    <a:srgbClr val="980C0C"/>
    <a:srgbClr val="F5E467"/>
    <a:srgbClr val="2089D0"/>
    <a:srgbClr val="2C7CC4"/>
    <a:srgbClr val="B08E00"/>
    <a:srgbClr val="D01012"/>
    <a:srgbClr val="FFD100"/>
    <a:srgbClr val="00FE73"/>
    <a:srgbClr val="007C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2" autoAdjust="0"/>
    <p:restoredTop sz="94444" autoAdjust="0"/>
  </p:normalViewPr>
  <p:slideViewPr>
    <p:cSldViewPr snapToGrid="0" showGuides="1">
      <p:cViewPr varScale="1">
        <p:scale>
          <a:sx n="107" d="100"/>
          <a:sy n="107" d="100"/>
        </p:scale>
        <p:origin x="6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90D770-57B5-41AE-94A5-8172B3072938}"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21A22-6757-4DFC-AC52-B0B349051EA1}" type="slidenum">
              <a:rPr lang="en-US" smtClean="0"/>
              <a:t>‹#›</a:t>
            </a:fld>
            <a:endParaRPr lang="en-US"/>
          </a:p>
        </p:txBody>
      </p:sp>
    </p:spTree>
    <p:extLst>
      <p:ext uri="{BB962C8B-B14F-4D97-AF65-F5344CB8AC3E}">
        <p14:creationId xmlns:p14="http://schemas.microsoft.com/office/powerpoint/2010/main" val="1852114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3</a:t>
            </a:fld>
            <a:endParaRPr lang="en-US"/>
          </a:p>
        </p:txBody>
      </p:sp>
    </p:spTree>
    <p:extLst>
      <p:ext uri="{BB962C8B-B14F-4D97-AF65-F5344CB8AC3E}">
        <p14:creationId xmlns:p14="http://schemas.microsoft.com/office/powerpoint/2010/main" val="1543634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6</a:t>
            </a:fld>
            <a:endParaRPr lang="en-US"/>
          </a:p>
        </p:txBody>
      </p:sp>
    </p:spTree>
    <p:extLst>
      <p:ext uri="{BB962C8B-B14F-4D97-AF65-F5344CB8AC3E}">
        <p14:creationId xmlns:p14="http://schemas.microsoft.com/office/powerpoint/2010/main" val="173340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11</a:t>
            </a:fld>
            <a:endParaRPr lang="en-US"/>
          </a:p>
        </p:txBody>
      </p:sp>
    </p:spTree>
    <p:extLst>
      <p:ext uri="{BB962C8B-B14F-4D97-AF65-F5344CB8AC3E}">
        <p14:creationId xmlns:p14="http://schemas.microsoft.com/office/powerpoint/2010/main" val="389145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16</a:t>
            </a:fld>
            <a:endParaRPr lang="en-US"/>
          </a:p>
        </p:txBody>
      </p:sp>
    </p:spTree>
    <p:extLst>
      <p:ext uri="{BB962C8B-B14F-4D97-AF65-F5344CB8AC3E}">
        <p14:creationId xmlns:p14="http://schemas.microsoft.com/office/powerpoint/2010/main" val="1985558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18</a:t>
            </a:fld>
            <a:endParaRPr lang="en-US"/>
          </a:p>
        </p:txBody>
      </p:sp>
    </p:spTree>
    <p:extLst>
      <p:ext uri="{BB962C8B-B14F-4D97-AF65-F5344CB8AC3E}">
        <p14:creationId xmlns:p14="http://schemas.microsoft.com/office/powerpoint/2010/main" val="1120908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19</a:t>
            </a:fld>
            <a:endParaRPr lang="en-US"/>
          </a:p>
        </p:txBody>
      </p:sp>
    </p:spTree>
    <p:extLst>
      <p:ext uri="{BB962C8B-B14F-4D97-AF65-F5344CB8AC3E}">
        <p14:creationId xmlns:p14="http://schemas.microsoft.com/office/powerpoint/2010/main" val="440742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21A22-6757-4DFC-AC52-B0B349051EA1}" type="slidenum">
              <a:rPr lang="en-US" smtClean="0"/>
              <a:t>20</a:t>
            </a:fld>
            <a:endParaRPr lang="en-US"/>
          </a:p>
        </p:txBody>
      </p:sp>
    </p:spTree>
    <p:extLst>
      <p:ext uri="{BB962C8B-B14F-4D97-AF65-F5344CB8AC3E}">
        <p14:creationId xmlns:p14="http://schemas.microsoft.com/office/powerpoint/2010/main" val="1871454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5BF1E-1166-42E4-A650-DA8B4F7A4A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E45B50-3542-4823-BBEB-016A3A15D8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0FC5B5-1E1F-4F0D-B339-EA77AC1BB0E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4491C48-D9A0-4212-BCF5-162DC3A6D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B34A6-D8EB-4985-AFC2-02935CB5BEA0}"/>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358243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58ECF-D4A1-455D-9C89-5A8918AFA0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D0D2A3-2723-4E51-91B3-96FFD9473F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A93C8-8A6A-48B8-B7B4-54AC10D34E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BABC066-172F-47A4-8A21-C259819B8F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0ADF40-0E2A-4CEA-BE91-AD2B23CCE4F0}"/>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4066357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9E898-53E5-4DB6-8E1F-441A34BE95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A75BBB-D183-48AD-B055-BEDA3A1886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37008-1508-4D8A-AFCC-DD48481AE4E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F37FAC-F0B4-471F-B51A-D1C1468AC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A7B634-79C3-488C-BF4B-4BC20173C5D3}"/>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3133002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F5FFCFD5-7549-46DE-99AE-A249D5D5F38F}"/>
              </a:ext>
            </a:extLst>
          </p:cNvPr>
          <p:cNvGraphicFramePr>
            <a:graphicFrameLocks noChangeAspect="1"/>
          </p:cNvGraphicFramePr>
          <p:nvPr userDrawn="1">
            <p:custDataLst>
              <p:tags r:id="rId1"/>
            </p:custDataLst>
            <p:extLst>
              <p:ext uri="{D42A27DB-BD31-4B8C-83A1-F6EECF244321}">
                <p14:modId xmlns:p14="http://schemas.microsoft.com/office/powerpoint/2010/main" val="4017915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BFE13E35-06C7-4AAE-AA3F-972308AF3AED}"/>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13" name="Rectangle 12">
            <a:extLst>
              <a:ext uri="{FF2B5EF4-FFF2-40B4-BE49-F238E27FC236}">
                <a16:creationId xmlns:a16="http://schemas.microsoft.com/office/drawing/2014/main" id="{F8300B4D-EA0D-4DD5-92FE-9AE5CDD9248C}"/>
              </a:ext>
            </a:extLst>
          </p:cNvPr>
          <p:cNvSpPr/>
          <p:nvPr userDrawn="1"/>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3AD22B-25E4-4680-8484-6D885B9CCEE8}"/>
              </a:ext>
            </a:extLst>
          </p:cNvPr>
          <p:cNvSpPr/>
          <p:nvPr userDrawn="1"/>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ED8CC-574A-4170-AB23-424B7F5BDF08}"/>
              </a:ext>
            </a:extLst>
          </p:cNvPr>
          <p:cNvSpPr>
            <a:spLocks noGrp="1"/>
          </p:cNvSpPr>
          <p:nvPr>
            <p:ph type="title"/>
          </p:nvPr>
        </p:nvSpPr>
        <p:spPr>
          <a:xfrm>
            <a:off x="564243" y="365125"/>
            <a:ext cx="1106351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18B05A6-6B64-4F04-A952-8081607C02E5}"/>
              </a:ext>
            </a:extLst>
          </p:cNvPr>
          <p:cNvSpPr>
            <a:spLocks noGrp="1"/>
          </p:cNvSpPr>
          <p:nvPr>
            <p:ph idx="1"/>
          </p:nvPr>
        </p:nvSpPr>
        <p:spPr>
          <a:xfrm>
            <a:off x="564243" y="1825625"/>
            <a:ext cx="1106351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A798E3A-8CEB-4709-9B49-E0C39D4180F1}"/>
              </a:ext>
            </a:extLst>
          </p:cNvPr>
          <p:cNvSpPr>
            <a:spLocks noGrp="1"/>
          </p:cNvSpPr>
          <p:nvPr>
            <p:ph type="ftr" sz="quarter" idx="11"/>
          </p:nvPr>
        </p:nvSpPr>
        <p:spPr>
          <a:xfrm>
            <a:off x="564243" y="6356350"/>
            <a:ext cx="4114800" cy="365125"/>
          </a:xfrm>
        </p:spPr>
        <p:txBody>
          <a:bodyPr/>
          <a:lstStyle>
            <a:lvl1pPr algn="l">
              <a:defRPr/>
            </a:lvl1pPr>
          </a:lstStyle>
          <a:p>
            <a:pPr algn="l"/>
            <a:endParaRPr lang="en-US" dirty="0"/>
          </a:p>
        </p:txBody>
      </p:sp>
      <p:sp>
        <p:nvSpPr>
          <p:cNvPr id="6" name="Slide Number Placeholder 5">
            <a:extLst>
              <a:ext uri="{FF2B5EF4-FFF2-40B4-BE49-F238E27FC236}">
                <a16:creationId xmlns:a16="http://schemas.microsoft.com/office/drawing/2014/main" id="{9E743404-9A57-4735-ACBB-7108D1A42753}"/>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a:t>
            </a:fld>
            <a:endParaRPr lang="en-US" dirty="0"/>
          </a:p>
        </p:txBody>
      </p:sp>
    </p:spTree>
    <p:extLst>
      <p:ext uri="{BB962C8B-B14F-4D97-AF65-F5344CB8AC3E}">
        <p14:creationId xmlns:p14="http://schemas.microsoft.com/office/powerpoint/2010/main" val="1079056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C0DB-6472-43BB-ABA8-D8F66889EE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6A6C4A-7E58-4AE3-A079-EA1D8F7E5D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3E6C5A-FADC-4464-B574-84BE9A9AE82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D5AB64-3B8F-469A-9E9D-31AF0A673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44728-1BF7-442A-8B14-27772F7F2824}"/>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810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73B3-B0D0-4D5C-92E7-2AAFB805B1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5FC71F-EE36-48B6-8807-2B48ADDC14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774ED-94F7-48EB-BB14-292A9DEEAC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125242-488C-4F35-9C69-034559477E4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85215A4-C697-4853-B389-4388146820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55D4F-3EC5-48E5-93CF-5B395574324E}"/>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247951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FD3B-62B2-40A7-9C5E-D59A563B85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4B52F2-0C45-40FA-BA05-6D71C76750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3162A5-558A-4178-A596-17F9AF8950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E18D29-500B-4D5C-84EE-272E40FA2C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8AE882-0C6C-4945-9BD8-8C7D92F8A4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AFC0EB-3EF1-49E9-9D2B-5BC44206CE2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9879882-1555-42E6-BADE-2724267BFE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F01C58-BCC5-4D09-986E-2B2C179B6A23}"/>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789777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0A9B-3C47-40D5-B012-97B76E52F1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CFC465-660A-4C1D-BADB-F3AC3396EA4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B1BCC98-DE68-44EC-840A-9FB43DB0E0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09EF7D-6C8E-4283-BB47-AA9AB6DB1F89}"/>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68795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2AA79-F984-4422-BF6F-50883D79C84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0D2003D-CE92-47E4-8106-E66ED1BB91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63EB9E-00B9-4AB1-BC48-99741F2FC00B}"/>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268162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B6F4-ADD4-4797-8738-409BE6538E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2E08F3-F99C-4CB5-8E61-6D9945F554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81CE58-44DA-48F3-ADE9-ED905CAD55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6EB04A-137F-416C-9B0B-195B39A68BE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775602A-70AE-46FE-89FD-5EA00F396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55F41-E685-4D3D-9929-3E02B72332D2}"/>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339496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18340-4AF0-4FF0-8817-AE7B28572D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FB86DB-D51B-4F95-A82B-E19F9D7364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60E2CC-1033-48AC-9E85-26A7C2E89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5152D4-B87B-4D90-9451-5EA4B577FD2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C44E855-F194-46C7-B1A7-F4AB5C0AA3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DD6947-6438-4AB6-958F-A11FF5ED6743}"/>
              </a:ext>
            </a:extLst>
          </p:cNvPr>
          <p:cNvSpPr>
            <a:spLocks noGrp="1"/>
          </p:cNvSpPr>
          <p:nvPr>
            <p:ph type="sldNum" sz="quarter" idx="12"/>
          </p:nvPr>
        </p:nvSpPr>
        <p:spPr/>
        <p:txBody>
          <a:bodyPr/>
          <a:lstStyle/>
          <a:p>
            <a:fld id="{8D05A9CD-9176-4D89-A414-3BEEE81BBC77}" type="slidenum">
              <a:rPr lang="en-US" smtClean="0"/>
              <a:t>‹#›</a:t>
            </a:fld>
            <a:endParaRPr lang="en-US"/>
          </a:p>
        </p:txBody>
      </p:sp>
    </p:spTree>
    <p:extLst>
      <p:ext uri="{BB962C8B-B14F-4D97-AF65-F5344CB8AC3E}">
        <p14:creationId xmlns:p14="http://schemas.microsoft.com/office/powerpoint/2010/main" val="136601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F91C388-EB4B-48EF-9782-5EF82E15A8F6}"/>
              </a:ext>
            </a:extLst>
          </p:cNvPr>
          <p:cNvGraphicFramePr>
            <a:graphicFrameLocks noChangeAspect="1"/>
          </p:cNvGraphicFramePr>
          <p:nvPr userDrawn="1">
            <p:custDataLst>
              <p:tags r:id="rId13"/>
            </p:custDataLst>
            <p:extLst>
              <p:ext uri="{D42A27DB-BD31-4B8C-83A1-F6EECF244321}">
                <p14:modId xmlns:p14="http://schemas.microsoft.com/office/powerpoint/2010/main" val="39736557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6704376-6210-4E3A-9786-1426DDE0A945}"/>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C20A06BC-D081-497A-9E69-9C9229194D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11365F-4FB0-4D50-AD30-EB300A5FD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575C3-6B77-45F9-8BB3-CF2AEE26EF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9FB4E16-9F6A-4AE3-A484-182F2B6722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B73065-0481-485F-8A72-5FC7E24E89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5A9CD-9176-4D89-A414-3BEEE81BBC77}" type="slidenum">
              <a:rPr lang="en-US" smtClean="0"/>
              <a:t>‹#›</a:t>
            </a:fld>
            <a:endParaRPr lang="en-US"/>
          </a:p>
        </p:txBody>
      </p:sp>
    </p:spTree>
    <p:extLst>
      <p:ext uri="{BB962C8B-B14F-4D97-AF65-F5344CB8AC3E}">
        <p14:creationId xmlns:p14="http://schemas.microsoft.com/office/powerpoint/2010/main" val="1914376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1.jpeg"/><Relationship Id="rId11" Type="http://schemas.openxmlformats.org/officeDocument/2006/relationships/image" Target="../media/image19.png"/><Relationship Id="rId5" Type="http://schemas.openxmlformats.org/officeDocument/2006/relationships/image" Target="../media/image1.emf"/><Relationship Id="rId10" Type="http://schemas.openxmlformats.org/officeDocument/2006/relationships/image" Target="../media/image18.png"/><Relationship Id="rId4" Type="http://schemas.openxmlformats.org/officeDocument/2006/relationships/oleObject" Target="../embeddings/oleObject5.bin"/><Relationship Id="rId9" Type="http://schemas.openxmlformats.org/officeDocument/2006/relationships/image" Target="../media/image17.png"/><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23.svg"/><Relationship Id="rId12"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4.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5.png"/><Relationship Id="rId3" Type="http://schemas.openxmlformats.org/officeDocument/2006/relationships/notesSlide" Target="../notesSlides/notesSlide5.xml"/><Relationship Id="rId7" Type="http://schemas.openxmlformats.org/officeDocument/2006/relationships/image" Target="../media/image30.jpeg"/><Relationship Id="rId12"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emf"/><Relationship Id="rId11" Type="http://schemas.openxmlformats.org/officeDocument/2006/relationships/image" Target="../media/image33.png"/><Relationship Id="rId5" Type="http://schemas.openxmlformats.org/officeDocument/2006/relationships/oleObject" Target="../embeddings/oleObject6.bin"/><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 Id="rId1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3" Type="http://schemas.openxmlformats.org/officeDocument/2006/relationships/notesSlide" Target="../notesSlides/notesSlide7.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1.emf"/><Relationship Id="rId10" Type="http://schemas.openxmlformats.org/officeDocument/2006/relationships/image" Target="../media/image8.jpeg"/><Relationship Id="rId4" Type="http://schemas.openxmlformats.org/officeDocument/2006/relationships/oleObject" Target="../embeddings/oleObject8.bin"/><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3" Type="http://schemas.openxmlformats.org/officeDocument/2006/relationships/notesSlide" Target="../notesSlides/notesSlide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1.emf"/><Relationship Id="rId10" Type="http://schemas.openxmlformats.org/officeDocument/2006/relationships/image" Target="../media/image8.jpeg"/><Relationship Id="rId4" Type="http://schemas.openxmlformats.org/officeDocument/2006/relationships/oleObject" Target="../embeddings/oleObject3.bin"/><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2.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4.bin"/><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B93D0A-2870-FA1A-36A1-643F603E07F1}"/>
              </a:ext>
            </a:extLst>
          </p:cNvPr>
          <p:cNvSpPr>
            <a:spLocks noGrp="1"/>
          </p:cNvSpPr>
          <p:nvPr>
            <p:ph type="sldNum" sz="quarter" idx="12"/>
          </p:nvPr>
        </p:nvSpPr>
        <p:spPr/>
        <p:txBody>
          <a:bodyPr/>
          <a:lstStyle/>
          <a:p>
            <a:fld id="{8D05A9CD-9176-4D89-A414-3BEEE81BBC77}" type="slidenum">
              <a:rPr lang="en-US" smtClean="0"/>
              <a:t>1</a:t>
            </a:fld>
            <a:endParaRPr lang="en-US"/>
          </a:p>
        </p:txBody>
      </p:sp>
      <p:pic>
        <p:nvPicPr>
          <p:cNvPr id="4" name="Picture 3" descr="A poster with a group of people&#10;&#10;Description automatically generated">
            <a:extLst>
              <a:ext uri="{FF2B5EF4-FFF2-40B4-BE49-F238E27FC236}">
                <a16:creationId xmlns:a16="http://schemas.microsoft.com/office/drawing/2014/main" id="{A0089F55-0235-BDE5-F816-60A24FB32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1800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10</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High level design</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pic>
        <p:nvPicPr>
          <p:cNvPr id="108" name="Picture 107">
            <a:extLst>
              <a:ext uri="{FF2B5EF4-FFF2-40B4-BE49-F238E27FC236}">
                <a16:creationId xmlns:a16="http://schemas.microsoft.com/office/drawing/2014/main" id="{25478D41-DED3-A9B7-43CE-CC9B2DA01A50}"/>
              </a:ext>
            </a:extLst>
          </p:cNvPr>
          <p:cNvPicPr>
            <a:picLocks noChangeAspect="1"/>
          </p:cNvPicPr>
          <p:nvPr/>
        </p:nvPicPr>
        <p:blipFill>
          <a:blip r:embed="rId4"/>
          <a:stretch>
            <a:fillRect/>
          </a:stretch>
        </p:blipFill>
        <p:spPr>
          <a:xfrm>
            <a:off x="564242" y="1584879"/>
            <a:ext cx="9402487" cy="5077534"/>
          </a:xfrm>
          <a:prstGeom prst="rect">
            <a:avLst/>
          </a:prstGeom>
        </p:spPr>
      </p:pic>
    </p:spTree>
    <p:extLst>
      <p:ext uri="{BB962C8B-B14F-4D97-AF65-F5344CB8AC3E}">
        <p14:creationId xmlns:p14="http://schemas.microsoft.com/office/powerpoint/2010/main" val="127004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7913" y="4500462"/>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pPr algn="ctr"/>
            <a:r>
              <a:rPr lang="en-US" b="1" dirty="0">
                <a:solidFill>
                  <a:schemeClr val="tx1">
                    <a:lumMod val="75000"/>
                    <a:lumOff val="25000"/>
                  </a:schemeClr>
                </a:solidFill>
                <a:latin typeface="Segoe UI" panose="020B0502040204020203" pitchFamily="34" charset="0"/>
                <a:cs typeface="Segoe UI" panose="020B0502040204020203" pitchFamily="34" charset="0"/>
              </a:rPr>
              <a:t>2</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11</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5400" i="1" dirty="0">
                <a:solidFill>
                  <a:schemeClr val="tx1">
                    <a:lumMod val="75000"/>
                    <a:lumOff val="25000"/>
                  </a:schemeClr>
                </a:solidFill>
                <a:latin typeface="Segoe UI" panose="020B0502040204020203" pitchFamily="34" charset="0"/>
                <a:cs typeface="Segoe UI" panose="020B0502040204020203" pitchFamily="34" charset="0"/>
              </a:rPr>
              <a:t>DEMO</a:t>
            </a:r>
          </a:p>
        </p:txBody>
      </p:sp>
      <p:pic>
        <p:nvPicPr>
          <p:cNvPr id="5" name="Picture 4" descr="A blue and blue lego&#10;&#10;Description automatically generated">
            <a:extLst>
              <a:ext uri="{FF2B5EF4-FFF2-40B4-BE49-F238E27FC236}">
                <a16:creationId xmlns:a16="http://schemas.microsoft.com/office/drawing/2014/main" id="{8592CCF3-91E5-7807-DCC8-A2E49E6CA0ED}"/>
              </a:ext>
            </a:extLst>
          </p:cNvPr>
          <p:cNvPicPr>
            <a:picLocks noChangeAspect="1"/>
          </p:cNvPicPr>
          <p:nvPr/>
        </p:nvPicPr>
        <p:blipFill rotWithShape="1">
          <a:blip r:embed="rId7">
            <a:extLst>
              <a:ext uri="{28A0092B-C50C-407E-A947-70E740481C1C}">
                <a14:useLocalDpi xmlns:a14="http://schemas.microsoft.com/office/drawing/2010/main" val="0"/>
              </a:ext>
            </a:extLst>
          </a:blip>
          <a:srcRect l="12799" t="13914" r="12940" b="18972"/>
          <a:stretch/>
        </p:blipFill>
        <p:spPr>
          <a:xfrm>
            <a:off x="7099214" y="1045880"/>
            <a:ext cx="5092786" cy="4602656"/>
          </a:xfrm>
          <a:prstGeom prst="rect">
            <a:avLst/>
          </a:prstGeom>
        </p:spPr>
      </p:pic>
      <p:pic>
        <p:nvPicPr>
          <p:cNvPr id="6" name="Picture 5" descr="A logo with a rocket in the middle&#10;&#10;Description automatically generated">
            <a:extLst>
              <a:ext uri="{FF2B5EF4-FFF2-40B4-BE49-F238E27FC236}">
                <a16:creationId xmlns:a16="http://schemas.microsoft.com/office/drawing/2014/main" id="{9369FFAB-2683-35E8-61F5-DA2E3FC9CF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8754" y="5712409"/>
            <a:ext cx="2037046" cy="916017"/>
          </a:xfrm>
          <a:prstGeom prst="rect">
            <a:avLst/>
          </a:prstGeom>
        </p:spPr>
      </p:pic>
      <p:pic>
        <p:nvPicPr>
          <p:cNvPr id="3" name="Picture 2">
            <a:extLst>
              <a:ext uri="{FF2B5EF4-FFF2-40B4-BE49-F238E27FC236}">
                <a16:creationId xmlns:a16="http://schemas.microsoft.com/office/drawing/2014/main" id="{006FA631-0639-B7ED-03EE-AD2CD57E0039}"/>
              </a:ext>
            </a:extLst>
          </p:cNvPr>
          <p:cNvPicPr>
            <a:picLocks noChangeAspect="1"/>
          </p:cNvPicPr>
          <p:nvPr/>
        </p:nvPicPr>
        <p:blipFill>
          <a:blip r:embed="rId9"/>
          <a:stretch>
            <a:fillRect/>
          </a:stretch>
        </p:blipFill>
        <p:spPr>
          <a:xfrm>
            <a:off x="174508" y="3548448"/>
            <a:ext cx="744597" cy="524915"/>
          </a:xfrm>
          <a:prstGeom prst="rect">
            <a:avLst/>
          </a:prstGeom>
        </p:spPr>
      </p:pic>
      <p:pic>
        <p:nvPicPr>
          <p:cNvPr id="4" name="Picture 3">
            <a:extLst>
              <a:ext uri="{FF2B5EF4-FFF2-40B4-BE49-F238E27FC236}">
                <a16:creationId xmlns:a16="http://schemas.microsoft.com/office/drawing/2014/main" id="{778E8790-9582-C940-AC7F-47456FF65629}"/>
              </a:ext>
            </a:extLst>
          </p:cNvPr>
          <p:cNvPicPr>
            <a:picLocks noChangeAspect="1"/>
          </p:cNvPicPr>
          <p:nvPr/>
        </p:nvPicPr>
        <p:blipFill>
          <a:blip r:embed="rId10"/>
          <a:stretch>
            <a:fillRect/>
          </a:stretch>
        </p:blipFill>
        <p:spPr>
          <a:xfrm>
            <a:off x="3516582" y="4000844"/>
            <a:ext cx="430535" cy="495479"/>
          </a:xfrm>
          <a:prstGeom prst="rect">
            <a:avLst/>
          </a:prstGeom>
        </p:spPr>
      </p:pic>
      <p:pic>
        <p:nvPicPr>
          <p:cNvPr id="7" name="Picture 6">
            <a:extLst>
              <a:ext uri="{FF2B5EF4-FFF2-40B4-BE49-F238E27FC236}">
                <a16:creationId xmlns:a16="http://schemas.microsoft.com/office/drawing/2014/main" id="{E5D99194-D7B2-B57E-E474-01FDF1622BD8}"/>
              </a:ext>
            </a:extLst>
          </p:cNvPr>
          <p:cNvPicPr>
            <a:picLocks noChangeAspect="1"/>
          </p:cNvPicPr>
          <p:nvPr/>
        </p:nvPicPr>
        <p:blipFill>
          <a:blip r:embed="rId11"/>
          <a:stretch>
            <a:fillRect/>
          </a:stretch>
        </p:blipFill>
        <p:spPr>
          <a:xfrm>
            <a:off x="2792101" y="4044334"/>
            <a:ext cx="499445" cy="464457"/>
          </a:xfrm>
          <a:prstGeom prst="rect">
            <a:avLst/>
          </a:prstGeom>
        </p:spPr>
      </p:pic>
      <p:pic>
        <p:nvPicPr>
          <p:cNvPr id="8" name="Picture 7">
            <a:extLst>
              <a:ext uri="{FF2B5EF4-FFF2-40B4-BE49-F238E27FC236}">
                <a16:creationId xmlns:a16="http://schemas.microsoft.com/office/drawing/2014/main" id="{D9BA054C-28B1-789F-171E-5757428A3ADE}"/>
              </a:ext>
            </a:extLst>
          </p:cNvPr>
          <p:cNvPicPr>
            <a:picLocks noChangeAspect="1"/>
          </p:cNvPicPr>
          <p:nvPr/>
        </p:nvPicPr>
        <p:blipFill>
          <a:blip r:embed="rId12"/>
          <a:stretch>
            <a:fillRect/>
          </a:stretch>
        </p:blipFill>
        <p:spPr>
          <a:xfrm>
            <a:off x="1022913" y="3546466"/>
            <a:ext cx="597757" cy="583769"/>
          </a:xfrm>
          <a:prstGeom prst="rect">
            <a:avLst/>
          </a:prstGeom>
        </p:spPr>
      </p:pic>
      <p:pic>
        <p:nvPicPr>
          <p:cNvPr id="10" name="Picture 9">
            <a:extLst>
              <a:ext uri="{FF2B5EF4-FFF2-40B4-BE49-F238E27FC236}">
                <a16:creationId xmlns:a16="http://schemas.microsoft.com/office/drawing/2014/main" id="{9B7A1E9F-635A-A170-4EFD-B32694DB1C51}"/>
              </a:ext>
            </a:extLst>
          </p:cNvPr>
          <p:cNvPicPr>
            <a:picLocks noChangeAspect="1"/>
          </p:cNvPicPr>
          <p:nvPr/>
        </p:nvPicPr>
        <p:blipFill>
          <a:blip r:embed="rId13"/>
          <a:stretch>
            <a:fillRect/>
          </a:stretch>
        </p:blipFill>
        <p:spPr>
          <a:xfrm>
            <a:off x="1780184" y="3572129"/>
            <a:ext cx="458914" cy="532441"/>
          </a:xfrm>
          <a:prstGeom prst="rect">
            <a:avLst/>
          </a:prstGeom>
        </p:spPr>
      </p:pic>
      <p:pic>
        <p:nvPicPr>
          <p:cNvPr id="11" name="Picture 10">
            <a:extLst>
              <a:ext uri="{FF2B5EF4-FFF2-40B4-BE49-F238E27FC236}">
                <a16:creationId xmlns:a16="http://schemas.microsoft.com/office/drawing/2014/main" id="{A142F1D3-C147-D9D2-C3D4-2E639FD85C44}"/>
              </a:ext>
            </a:extLst>
          </p:cNvPr>
          <p:cNvPicPr>
            <a:picLocks noChangeAspect="1"/>
          </p:cNvPicPr>
          <p:nvPr/>
        </p:nvPicPr>
        <p:blipFill>
          <a:blip r:embed="rId14"/>
          <a:stretch>
            <a:fillRect/>
          </a:stretch>
        </p:blipFill>
        <p:spPr>
          <a:xfrm>
            <a:off x="4113009" y="3984158"/>
            <a:ext cx="478971" cy="508026"/>
          </a:xfrm>
          <a:prstGeom prst="rect">
            <a:avLst/>
          </a:prstGeom>
        </p:spPr>
      </p:pic>
      <p:sp>
        <p:nvSpPr>
          <p:cNvPr id="12" name="Double Brace 11">
            <a:extLst>
              <a:ext uri="{FF2B5EF4-FFF2-40B4-BE49-F238E27FC236}">
                <a16:creationId xmlns:a16="http://schemas.microsoft.com/office/drawing/2014/main" id="{F3EEABFB-1814-260F-E77E-F432D35C620E}"/>
              </a:ext>
            </a:extLst>
          </p:cNvPr>
          <p:cNvSpPr/>
          <p:nvPr/>
        </p:nvSpPr>
        <p:spPr>
          <a:xfrm>
            <a:off x="4835422" y="4016040"/>
            <a:ext cx="478971" cy="444262"/>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n>
                <a:solidFill>
                  <a:srgbClr val="980C0C"/>
                </a:solidFill>
              </a:ln>
              <a:solidFill>
                <a:srgbClr val="C00000"/>
              </a:solidFill>
            </a:endParaRPr>
          </a:p>
        </p:txBody>
      </p:sp>
      <p:sp>
        <p:nvSpPr>
          <p:cNvPr id="17" name="Rectangle 16">
            <a:extLst>
              <a:ext uri="{FF2B5EF4-FFF2-40B4-BE49-F238E27FC236}">
                <a16:creationId xmlns:a16="http://schemas.microsoft.com/office/drawing/2014/main" id="{78BC215C-6312-C857-DBDD-9299D073851D}"/>
              </a:ext>
            </a:extLst>
          </p:cNvPr>
          <p:cNvSpPr/>
          <p:nvPr/>
        </p:nvSpPr>
        <p:spPr>
          <a:xfrm>
            <a:off x="4546018" y="3979075"/>
            <a:ext cx="1076355" cy="461665"/>
          </a:xfrm>
          <a:prstGeom prst="rect">
            <a:avLst/>
          </a:prstGeom>
          <a:noFill/>
        </p:spPr>
        <p:txBody>
          <a:bodyPr wrap="square" lIns="91440" tIns="45720" rIns="91440" bIns="45720">
            <a:spAutoFit/>
          </a:bodyPr>
          <a:lstStyle/>
          <a:p>
            <a:pPr algn="ctr"/>
            <a:r>
              <a:rPr lang="en-US" sz="2400" b="1" dirty="0">
                <a:ln w="0"/>
                <a:solidFill>
                  <a:srgbClr val="C00000"/>
                </a:solidFill>
                <a:effectLst>
                  <a:outerShdw blurRad="38100" dist="19050" dir="2700000" algn="tl" rotWithShape="0">
                    <a:schemeClr val="dk1">
                      <a:alpha val="40000"/>
                    </a:schemeClr>
                  </a:outerShdw>
                </a:effectLst>
              </a:rPr>
              <a:t>py</a:t>
            </a:r>
            <a:endParaRPr lang="en-US" sz="2400" b="1" cap="none" spc="0" dirty="0">
              <a:ln w="0"/>
              <a:solidFill>
                <a:srgbClr val="C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25390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a:bodyPr>
          <a:lstStyle/>
          <a:p>
            <a:pPr>
              <a:buFont typeface="Wingdings" panose="05000000000000000000" pitchFamily="2" charset="2"/>
              <a:buChar char="Ø"/>
            </a:pPr>
            <a:r>
              <a:rPr lang="en-GB" dirty="0"/>
              <a:t>Azure AI studio</a:t>
            </a:r>
          </a:p>
          <a:p>
            <a:pPr>
              <a:buFont typeface="Wingdings" panose="05000000000000000000" pitchFamily="2" charset="2"/>
              <a:buChar char="Ø"/>
            </a:pPr>
            <a:r>
              <a:rPr lang="en-GB" dirty="0"/>
              <a:t>Postman</a:t>
            </a:r>
          </a:p>
          <a:p>
            <a:pPr>
              <a:buFont typeface="Wingdings" panose="05000000000000000000" pitchFamily="2" charset="2"/>
              <a:buChar char="Ø"/>
            </a:pPr>
            <a:r>
              <a:rPr lang="en-GB" dirty="0"/>
              <a:t>Microsoft Fabric</a:t>
            </a:r>
          </a:p>
          <a:p>
            <a:pPr>
              <a:buFont typeface="Wingdings" panose="05000000000000000000" pitchFamily="2" charset="2"/>
              <a:buChar char="Ø"/>
            </a:pPr>
            <a:r>
              <a:rPr lang="en-GB" dirty="0"/>
              <a:t>VS Code</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12</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88919"/>
            <a:ext cx="7415414" cy="1077218"/>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DEMO 1</a:t>
            </a:r>
          </a:p>
          <a:p>
            <a:r>
              <a:rPr lang="en-US" sz="20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Consuming Azure OpenAI Various way</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5" name="TextBox 4">
            <a:extLst>
              <a:ext uri="{FF2B5EF4-FFF2-40B4-BE49-F238E27FC236}">
                <a16:creationId xmlns:a16="http://schemas.microsoft.com/office/drawing/2014/main" id="{491C41AD-CBB2-F376-058D-D5824FFB6181}"/>
              </a:ext>
            </a:extLst>
          </p:cNvPr>
          <p:cNvSpPr txBox="1"/>
          <p:nvPr/>
        </p:nvSpPr>
        <p:spPr>
          <a:xfrm>
            <a:off x="5268686" y="1960750"/>
            <a:ext cx="6096000" cy="1754326"/>
          </a:xfrm>
          <a:prstGeom prst="rect">
            <a:avLst/>
          </a:prstGeom>
          <a:noFill/>
        </p:spPr>
        <p:txBody>
          <a:bodyPr wrap="square">
            <a:spAutoFit/>
          </a:bodyPr>
          <a:lstStyle/>
          <a:p>
            <a:pPr marL="285750" indent="-285750">
              <a:buFont typeface="Wingdings" panose="05000000000000000000" pitchFamily="2" charset="2"/>
              <a:buChar char="Ø"/>
            </a:pPr>
            <a:r>
              <a:rPr lang="en-GB" dirty="0">
                <a:solidFill>
                  <a:srgbClr val="C00000"/>
                </a:solidFill>
              </a:rPr>
              <a:t>Azure OpenAI Rest URL</a:t>
            </a:r>
          </a:p>
          <a:p>
            <a:pPr marL="285750" indent="-285750">
              <a:buFont typeface="Wingdings" panose="05000000000000000000" pitchFamily="2" charset="2"/>
              <a:buChar char="Ø"/>
            </a:pPr>
            <a:r>
              <a:rPr lang="en-GB" dirty="0">
                <a:solidFill>
                  <a:srgbClr val="C00000"/>
                </a:solidFill>
              </a:rPr>
              <a:t>API Version</a:t>
            </a:r>
          </a:p>
          <a:p>
            <a:pPr marL="285750" indent="-285750">
              <a:buFont typeface="Wingdings" panose="05000000000000000000" pitchFamily="2" charset="2"/>
              <a:buChar char="Ø"/>
            </a:pPr>
            <a:r>
              <a:rPr lang="en-GB" dirty="0">
                <a:solidFill>
                  <a:srgbClr val="C00000"/>
                </a:solidFill>
              </a:rPr>
              <a:t>Model name</a:t>
            </a:r>
          </a:p>
          <a:p>
            <a:pPr marL="285750" indent="-285750">
              <a:buFont typeface="Wingdings" panose="05000000000000000000" pitchFamily="2" charset="2"/>
              <a:buChar char="Ø"/>
            </a:pPr>
            <a:r>
              <a:rPr lang="en-GB" dirty="0">
                <a:solidFill>
                  <a:srgbClr val="C00000"/>
                </a:solidFill>
              </a:rPr>
              <a:t>Method </a:t>
            </a:r>
          </a:p>
          <a:p>
            <a:pPr marL="285750" indent="-285750">
              <a:buFont typeface="Wingdings" panose="05000000000000000000" pitchFamily="2" charset="2"/>
              <a:buChar char="Ø"/>
            </a:pPr>
            <a:r>
              <a:rPr lang="en-GB" dirty="0">
                <a:solidFill>
                  <a:srgbClr val="C00000"/>
                </a:solidFill>
              </a:rPr>
              <a:t>Header (Content-Type +Key )</a:t>
            </a:r>
          </a:p>
          <a:p>
            <a:pPr marL="285750" indent="-285750">
              <a:buFont typeface="Wingdings" panose="05000000000000000000" pitchFamily="2" charset="2"/>
              <a:buChar char="Ø"/>
            </a:pPr>
            <a:r>
              <a:rPr lang="en-GB" dirty="0">
                <a:solidFill>
                  <a:srgbClr val="C00000"/>
                </a:solidFill>
              </a:rPr>
              <a:t>Message(Prompt )</a:t>
            </a:r>
          </a:p>
        </p:txBody>
      </p:sp>
    </p:spTree>
    <p:extLst>
      <p:ext uri="{BB962C8B-B14F-4D97-AF65-F5344CB8AC3E}">
        <p14:creationId xmlns:p14="http://schemas.microsoft.com/office/powerpoint/2010/main" val="84120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13</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27364"/>
            <a:ext cx="7415414" cy="1138773"/>
          </a:xfrm>
          <a:prstGeom prst="rect">
            <a:avLst/>
          </a:prstGeom>
        </p:spPr>
        <p:txBody>
          <a:bodyPr wrap="square" lIns="0" rIns="0" anchor="b" anchorCtr="0">
            <a:spAutoFit/>
          </a:bodyPr>
          <a:lstStyle/>
          <a:p>
            <a:r>
              <a:rPr lang="en-US" sz="4400" b="1" dirty="0">
                <a:solidFill>
                  <a:schemeClr val="bg1"/>
                </a:solidFill>
                <a:ea typeface="Source Sans Pro Black" panose="020B0803030403020204" pitchFamily="34" charset="0"/>
                <a:cs typeface="Segoe UI" panose="020B0502040204020203" pitchFamily="34" charset="0"/>
              </a:rPr>
              <a:t>DEMO 2</a:t>
            </a:r>
          </a:p>
          <a:p>
            <a:r>
              <a:rPr lang="en-GB" sz="2400" dirty="0">
                <a:solidFill>
                  <a:schemeClr val="bg1"/>
                </a:solidFill>
              </a:rPr>
              <a:t>Knowledgebase Q&amp;A (Blog URL as Knowledge data source)</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80" name="Rectangle: Rounded Corners 79">
            <a:extLst>
              <a:ext uri="{FF2B5EF4-FFF2-40B4-BE49-F238E27FC236}">
                <a16:creationId xmlns:a16="http://schemas.microsoft.com/office/drawing/2014/main" id="{6B080663-E750-CA52-6963-05AA77788DD5}"/>
              </a:ext>
            </a:extLst>
          </p:cNvPr>
          <p:cNvSpPr/>
          <p:nvPr/>
        </p:nvSpPr>
        <p:spPr>
          <a:xfrm>
            <a:off x="5423655" y="1925498"/>
            <a:ext cx="4254366" cy="3301587"/>
          </a:xfrm>
          <a:prstGeom prst="round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81" name="TextBox 80">
            <a:extLst>
              <a:ext uri="{FF2B5EF4-FFF2-40B4-BE49-F238E27FC236}">
                <a16:creationId xmlns:a16="http://schemas.microsoft.com/office/drawing/2014/main" id="{223DB195-E4D5-9C25-99C6-EB311D345436}"/>
              </a:ext>
            </a:extLst>
          </p:cNvPr>
          <p:cNvSpPr txBox="1"/>
          <p:nvPr/>
        </p:nvSpPr>
        <p:spPr>
          <a:xfrm>
            <a:off x="6589380" y="3462846"/>
            <a:ext cx="2749008" cy="369332"/>
          </a:xfrm>
          <a:prstGeom prst="rect">
            <a:avLst/>
          </a:prstGeom>
          <a:noFill/>
        </p:spPr>
        <p:txBody>
          <a:bodyPr wrap="square">
            <a:spAutoFit/>
          </a:bodyPr>
          <a:lstStyle/>
          <a:p>
            <a:pPr algn="l"/>
            <a:r>
              <a:rPr lang="en-GB" dirty="0">
                <a:solidFill>
                  <a:srgbClr val="C00000"/>
                </a:solidFill>
                <a:highlight>
                  <a:srgbClr val="FFFF00"/>
                </a:highlight>
              </a:rPr>
              <a:t>Medium Blogs as </a:t>
            </a:r>
            <a:r>
              <a:rPr lang="en-GB" i="0" dirty="0">
                <a:solidFill>
                  <a:srgbClr val="C00000"/>
                </a:solidFill>
                <a:effectLst/>
                <a:highlight>
                  <a:srgbClr val="FFFF00"/>
                </a:highlight>
              </a:rPr>
              <a:t>data</a:t>
            </a:r>
          </a:p>
        </p:txBody>
      </p:sp>
      <p:pic>
        <p:nvPicPr>
          <p:cNvPr id="82" name="Picture 81">
            <a:extLst>
              <a:ext uri="{FF2B5EF4-FFF2-40B4-BE49-F238E27FC236}">
                <a16:creationId xmlns:a16="http://schemas.microsoft.com/office/drawing/2014/main" id="{AA161445-10F0-94C8-7A1D-98AD14FD02E1}"/>
              </a:ext>
            </a:extLst>
          </p:cNvPr>
          <p:cNvPicPr>
            <a:picLocks noChangeAspect="1"/>
          </p:cNvPicPr>
          <p:nvPr/>
        </p:nvPicPr>
        <p:blipFill>
          <a:blip r:embed="rId4"/>
          <a:stretch>
            <a:fillRect/>
          </a:stretch>
        </p:blipFill>
        <p:spPr>
          <a:xfrm>
            <a:off x="3689229" y="3216402"/>
            <a:ext cx="714201" cy="551659"/>
          </a:xfrm>
          <a:prstGeom prst="rect">
            <a:avLst/>
          </a:prstGeom>
        </p:spPr>
      </p:pic>
      <p:sp>
        <p:nvSpPr>
          <p:cNvPr id="83" name="TextBox 82">
            <a:extLst>
              <a:ext uri="{FF2B5EF4-FFF2-40B4-BE49-F238E27FC236}">
                <a16:creationId xmlns:a16="http://schemas.microsoft.com/office/drawing/2014/main" id="{84A9056A-2800-CA2F-1196-13D8D0800683}"/>
              </a:ext>
            </a:extLst>
          </p:cNvPr>
          <p:cNvSpPr txBox="1"/>
          <p:nvPr/>
        </p:nvSpPr>
        <p:spPr>
          <a:xfrm>
            <a:off x="3359769" y="3768061"/>
            <a:ext cx="1537078" cy="369332"/>
          </a:xfrm>
          <a:prstGeom prst="rect">
            <a:avLst/>
          </a:prstGeom>
          <a:noFill/>
        </p:spPr>
        <p:txBody>
          <a:bodyPr wrap="square" rtlCol="0">
            <a:spAutoFit/>
          </a:bodyPr>
          <a:lstStyle/>
          <a:p>
            <a:r>
              <a:rPr lang="en-GB" dirty="0">
                <a:solidFill>
                  <a:srgbClr val="C00000"/>
                </a:solidFill>
              </a:rPr>
              <a:t>Azure OpenAI</a:t>
            </a:r>
          </a:p>
        </p:txBody>
      </p:sp>
      <p:pic>
        <p:nvPicPr>
          <p:cNvPr id="84" name="Picture 83">
            <a:extLst>
              <a:ext uri="{FF2B5EF4-FFF2-40B4-BE49-F238E27FC236}">
                <a16:creationId xmlns:a16="http://schemas.microsoft.com/office/drawing/2014/main" id="{B6AAA9BD-CC54-A3F9-3ED0-4EBFBCDB8F92}"/>
              </a:ext>
            </a:extLst>
          </p:cNvPr>
          <p:cNvPicPr>
            <a:picLocks noChangeAspect="1"/>
          </p:cNvPicPr>
          <p:nvPr/>
        </p:nvPicPr>
        <p:blipFill>
          <a:blip r:embed="rId5"/>
          <a:stretch>
            <a:fillRect/>
          </a:stretch>
        </p:blipFill>
        <p:spPr>
          <a:xfrm>
            <a:off x="5803578" y="2606188"/>
            <a:ext cx="635033" cy="457223"/>
          </a:xfrm>
          <a:prstGeom prst="rect">
            <a:avLst/>
          </a:prstGeom>
        </p:spPr>
      </p:pic>
      <p:pic>
        <p:nvPicPr>
          <p:cNvPr id="85" name="Graphic 84" descr="Magnifying glass">
            <a:extLst>
              <a:ext uri="{FF2B5EF4-FFF2-40B4-BE49-F238E27FC236}">
                <a16:creationId xmlns:a16="http://schemas.microsoft.com/office/drawing/2014/main" id="{389B73B4-10B6-32A7-8988-BB51BD763D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97955" y="2627601"/>
            <a:ext cx="635033" cy="554293"/>
          </a:xfrm>
          <a:prstGeom prst="rect">
            <a:avLst/>
          </a:prstGeom>
        </p:spPr>
      </p:pic>
      <p:pic>
        <p:nvPicPr>
          <p:cNvPr id="86" name="Graphic 85" descr="Document">
            <a:extLst>
              <a:ext uri="{FF2B5EF4-FFF2-40B4-BE49-F238E27FC236}">
                <a16:creationId xmlns:a16="http://schemas.microsoft.com/office/drawing/2014/main" id="{EAE03564-F815-0700-8390-CAA7B5EB34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67716" y="2475991"/>
            <a:ext cx="1045410" cy="654084"/>
          </a:xfrm>
          <a:prstGeom prst="rect">
            <a:avLst/>
          </a:prstGeom>
        </p:spPr>
      </p:pic>
      <p:pic>
        <p:nvPicPr>
          <p:cNvPr id="87" name="Graphic 86" descr="Document">
            <a:extLst>
              <a:ext uri="{FF2B5EF4-FFF2-40B4-BE49-F238E27FC236}">
                <a16:creationId xmlns:a16="http://schemas.microsoft.com/office/drawing/2014/main" id="{7C5CF570-FBFC-655F-D418-416388C8F0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7572" y="2627601"/>
            <a:ext cx="966267" cy="461169"/>
          </a:xfrm>
          <a:prstGeom prst="rect">
            <a:avLst/>
          </a:prstGeom>
        </p:spPr>
      </p:pic>
      <p:sp>
        <p:nvSpPr>
          <p:cNvPr id="88" name="TextBox 87">
            <a:extLst>
              <a:ext uri="{FF2B5EF4-FFF2-40B4-BE49-F238E27FC236}">
                <a16:creationId xmlns:a16="http://schemas.microsoft.com/office/drawing/2014/main" id="{887E45B4-5842-5B43-72B1-38727C5EF25C}"/>
              </a:ext>
            </a:extLst>
          </p:cNvPr>
          <p:cNvSpPr txBox="1"/>
          <p:nvPr/>
        </p:nvSpPr>
        <p:spPr>
          <a:xfrm>
            <a:off x="7095476" y="2983384"/>
            <a:ext cx="900923" cy="369321"/>
          </a:xfrm>
          <a:prstGeom prst="rect">
            <a:avLst/>
          </a:prstGeom>
          <a:noFill/>
        </p:spPr>
        <p:txBody>
          <a:bodyPr wrap="square" rtlCol="0">
            <a:spAutoFit/>
          </a:bodyPr>
          <a:lstStyle/>
          <a:p>
            <a:r>
              <a:rPr lang="en-GB" dirty="0">
                <a:solidFill>
                  <a:srgbClr val="C00000"/>
                </a:solidFill>
              </a:rPr>
              <a:t>Index</a:t>
            </a:r>
          </a:p>
        </p:txBody>
      </p:sp>
      <p:sp>
        <p:nvSpPr>
          <p:cNvPr id="89" name="TextBox 88">
            <a:extLst>
              <a:ext uri="{FF2B5EF4-FFF2-40B4-BE49-F238E27FC236}">
                <a16:creationId xmlns:a16="http://schemas.microsoft.com/office/drawing/2014/main" id="{298F38C7-1DEE-8A10-B760-24C835B65EC9}"/>
              </a:ext>
            </a:extLst>
          </p:cNvPr>
          <p:cNvSpPr txBox="1"/>
          <p:nvPr/>
        </p:nvSpPr>
        <p:spPr>
          <a:xfrm>
            <a:off x="8235440" y="2987997"/>
            <a:ext cx="2749010" cy="369332"/>
          </a:xfrm>
          <a:prstGeom prst="rect">
            <a:avLst/>
          </a:prstGeom>
          <a:noFill/>
        </p:spPr>
        <p:txBody>
          <a:bodyPr wrap="square" rtlCol="0">
            <a:spAutoFit/>
          </a:bodyPr>
          <a:lstStyle/>
          <a:p>
            <a:r>
              <a:rPr lang="en-GB" dirty="0">
                <a:solidFill>
                  <a:srgbClr val="C00000"/>
                </a:solidFill>
              </a:rPr>
              <a:t>Search</a:t>
            </a:r>
          </a:p>
        </p:txBody>
      </p:sp>
      <p:sp>
        <p:nvSpPr>
          <p:cNvPr id="90" name="TextBox 89">
            <a:extLst>
              <a:ext uri="{FF2B5EF4-FFF2-40B4-BE49-F238E27FC236}">
                <a16:creationId xmlns:a16="http://schemas.microsoft.com/office/drawing/2014/main" id="{DFF441CF-C821-F60C-51FF-0AECAD34FDDC}"/>
              </a:ext>
            </a:extLst>
          </p:cNvPr>
          <p:cNvSpPr txBox="1"/>
          <p:nvPr/>
        </p:nvSpPr>
        <p:spPr>
          <a:xfrm>
            <a:off x="5425727" y="2974510"/>
            <a:ext cx="1667677" cy="369332"/>
          </a:xfrm>
          <a:prstGeom prst="rect">
            <a:avLst/>
          </a:prstGeom>
          <a:noFill/>
        </p:spPr>
        <p:txBody>
          <a:bodyPr wrap="square" rtlCol="0">
            <a:spAutoFit/>
          </a:bodyPr>
          <a:lstStyle/>
          <a:p>
            <a:r>
              <a:rPr lang="en-GB" dirty="0">
                <a:solidFill>
                  <a:srgbClr val="C00000"/>
                </a:solidFill>
              </a:rPr>
              <a:t>Azure AI Search</a:t>
            </a:r>
          </a:p>
        </p:txBody>
      </p:sp>
      <p:pic>
        <p:nvPicPr>
          <p:cNvPr id="91" name="Picture 90">
            <a:extLst>
              <a:ext uri="{FF2B5EF4-FFF2-40B4-BE49-F238E27FC236}">
                <a16:creationId xmlns:a16="http://schemas.microsoft.com/office/drawing/2014/main" id="{318A6531-E1ED-E56A-A980-6BD3E4D6CDF1}"/>
              </a:ext>
            </a:extLst>
          </p:cNvPr>
          <p:cNvPicPr>
            <a:picLocks noChangeAspect="1"/>
          </p:cNvPicPr>
          <p:nvPr/>
        </p:nvPicPr>
        <p:blipFill>
          <a:blip r:embed="rId10"/>
          <a:stretch>
            <a:fillRect/>
          </a:stretch>
        </p:blipFill>
        <p:spPr>
          <a:xfrm>
            <a:off x="5882084" y="3844035"/>
            <a:ext cx="590581" cy="673768"/>
          </a:xfrm>
          <a:prstGeom prst="rect">
            <a:avLst/>
          </a:prstGeom>
        </p:spPr>
      </p:pic>
      <p:sp>
        <p:nvSpPr>
          <p:cNvPr id="92" name="TextBox 91">
            <a:extLst>
              <a:ext uri="{FF2B5EF4-FFF2-40B4-BE49-F238E27FC236}">
                <a16:creationId xmlns:a16="http://schemas.microsoft.com/office/drawing/2014/main" id="{C69EDE33-2D71-5AD6-5901-8546501A8DCB}"/>
              </a:ext>
            </a:extLst>
          </p:cNvPr>
          <p:cNvSpPr txBox="1"/>
          <p:nvPr/>
        </p:nvSpPr>
        <p:spPr>
          <a:xfrm>
            <a:off x="5606393" y="4480770"/>
            <a:ext cx="4324229" cy="646331"/>
          </a:xfrm>
          <a:prstGeom prst="rect">
            <a:avLst/>
          </a:prstGeom>
          <a:noFill/>
        </p:spPr>
        <p:txBody>
          <a:bodyPr wrap="square" rtlCol="0">
            <a:spAutoFit/>
          </a:bodyPr>
          <a:lstStyle/>
          <a:p>
            <a:r>
              <a:rPr lang="en-GB" dirty="0">
                <a:solidFill>
                  <a:srgbClr val="C00000"/>
                </a:solidFill>
              </a:rPr>
              <a:t>Internal Knowledge </a:t>
            </a:r>
          </a:p>
          <a:p>
            <a:r>
              <a:rPr lang="en-GB" dirty="0">
                <a:solidFill>
                  <a:srgbClr val="C00000"/>
                </a:solidFill>
              </a:rPr>
              <a:t>based Data</a:t>
            </a:r>
          </a:p>
        </p:txBody>
      </p:sp>
      <p:cxnSp>
        <p:nvCxnSpPr>
          <p:cNvPr id="93" name="Straight Arrow Connector 92">
            <a:extLst>
              <a:ext uri="{FF2B5EF4-FFF2-40B4-BE49-F238E27FC236}">
                <a16:creationId xmlns:a16="http://schemas.microsoft.com/office/drawing/2014/main" id="{A5291C40-2BDD-AE8F-F9BB-230884CE94D8}"/>
              </a:ext>
            </a:extLst>
          </p:cNvPr>
          <p:cNvCxnSpPr>
            <a:cxnSpLocks/>
          </p:cNvCxnSpPr>
          <p:nvPr/>
        </p:nvCxnSpPr>
        <p:spPr>
          <a:xfrm flipV="1">
            <a:off x="6535116" y="2888373"/>
            <a:ext cx="682366" cy="4626"/>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9D76735-E4E3-74EC-6595-762F5ABB58D7}"/>
              </a:ext>
            </a:extLst>
          </p:cNvPr>
          <p:cNvCxnSpPr>
            <a:cxnSpLocks/>
          </p:cNvCxnSpPr>
          <p:nvPr/>
        </p:nvCxnSpPr>
        <p:spPr>
          <a:xfrm flipV="1">
            <a:off x="7672162" y="2847044"/>
            <a:ext cx="682366" cy="4626"/>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5ED2A09F-1119-2EF6-4A16-8E67998728DB}"/>
              </a:ext>
            </a:extLst>
          </p:cNvPr>
          <p:cNvPicPr>
            <a:picLocks noChangeAspect="1"/>
          </p:cNvPicPr>
          <p:nvPr/>
        </p:nvPicPr>
        <p:blipFill>
          <a:blip r:embed="rId11"/>
          <a:stretch>
            <a:fillRect/>
          </a:stretch>
        </p:blipFill>
        <p:spPr>
          <a:xfrm>
            <a:off x="2236775" y="3247189"/>
            <a:ext cx="520727" cy="508026"/>
          </a:xfrm>
          <a:prstGeom prst="rect">
            <a:avLst/>
          </a:prstGeom>
        </p:spPr>
      </p:pic>
      <p:sp>
        <p:nvSpPr>
          <p:cNvPr id="96" name="TextBox 95">
            <a:extLst>
              <a:ext uri="{FF2B5EF4-FFF2-40B4-BE49-F238E27FC236}">
                <a16:creationId xmlns:a16="http://schemas.microsoft.com/office/drawing/2014/main" id="{60CF1EA9-8B66-4D7B-5BDB-D99A811C1EC2}"/>
              </a:ext>
            </a:extLst>
          </p:cNvPr>
          <p:cNvSpPr txBox="1"/>
          <p:nvPr/>
        </p:nvSpPr>
        <p:spPr>
          <a:xfrm>
            <a:off x="1734542" y="3697971"/>
            <a:ext cx="1474951" cy="646331"/>
          </a:xfrm>
          <a:prstGeom prst="rect">
            <a:avLst/>
          </a:prstGeom>
          <a:noFill/>
        </p:spPr>
        <p:txBody>
          <a:bodyPr wrap="square">
            <a:spAutoFit/>
          </a:bodyPr>
          <a:lstStyle/>
          <a:p>
            <a:pPr algn="ctr"/>
            <a:r>
              <a:rPr lang="en-GB" dirty="0">
                <a:solidFill>
                  <a:srgbClr val="C00000"/>
                </a:solidFill>
              </a:rPr>
              <a:t>Web App</a:t>
            </a:r>
          </a:p>
          <a:p>
            <a:pPr algn="ctr"/>
            <a:r>
              <a:rPr lang="en-GB" dirty="0">
                <a:solidFill>
                  <a:srgbClr val="C00000"/>
                </a:solidFill>
              </a:rPr>
              <a:t>(Chat BOT)</a:t>
            </a:r>
          </a:p>
        </p:txBody>
      </p:sp>
      <p:pic>
        <p:nvPicPr>
          <p:cNvPr id="97" name="Picture 96">
            <a:extLst>
              <a:ext uri="{FF2B5EF4-FFF2-40B4-BE49-F238E27FC236}">
                <a16:creationId xmlns:a16="http://schemas.microsoft.com/office/drawing/2014/main" id="{9887FB5F-4D35-067F-2D29-8A7CD254F714}"/>
              </a:ext>
            </a:extLst>
          </p:cNvPr>
          <p:cNvPicPr>
            <a:picLocks noChangeAspect="1"/>
          </p:cNvPicPr>
          <p:nvPr/>
        </p:nvPicPr>
        <p:blipFill>
          <a:blip r:embed="rId12"/>
          <a:stretch>
            <a:fillRect/>
          </a:stretch>
        </p:blipFill>
        <p:spPr>
          <a:xfrm>
            <a:off x="2164616" y="1853991"/>
            <a:ext cx="635033" cy="800806"/>
          </a:xfrm>
          <a:prstGeom prst="rect">
            <a:avLst/>
          </a:prstGeom>
        </p:spPr>
      </p:pic>
      <p:cxnSp>
        <p:nvCxnSpPr>
          <p:cNvPr id="98" name="Straight Arrow Connector 97">
            <a:extLst>
              <a:ext uri="{FF2B5EF4-FFF2-40B4-BE49-F238E27FC236}">
                <a16:creationId xmlns:a16="http://schemas.microsoft.com/office/drawing/2014/main" id="{2C33968E-16E3-110D-194F-5052483C0DA6}"/>
              </a:ext>
            </a:extLst>
          </p:cNvPr>
          <p:cNvCxnSpPr>
            <a:cxnSpLocks/>
          </p:cNvCxnSpPr>
          <p:nvPr/>
        </p:nvCxnSpPr>
        <p:spPr>
          <a:xfrm flipV="1">
            <a:off x="2472017" y="2678772"/>
            <a:ext cx="0" cy="520466"/>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B87E41C-F4E2-69E0-D44B-C8EE912F7ABB}"/>
              </a:ext>
            </a:extLst>
          </p:cNvPr>
          <p:cNvSpPr txBox="1"/>
          <p:nvPr/>
        </p:nvSpPr>
        <p:spPr>
          <a:xfrm>
            <a:off x="988733" y="2728684"/>
            <a:ext cx="1427689" cy="523220"/>
          </a:xfrm>
          <a:prstGeom prst="rect">
            <a:avLst/>
          </a:prstGeom>
          <a:noFill/>
        </p:spPr>
        <p:txBody>
          <a:bodyPr wrap="square" rtlCol="0">
            <a:spAutoFit/>
          </a:bodyPr>
          <a:lstStyle/>
          <a:p>
            <a:r>
              <a:rPr lang="en-GB" sz="1400" dirty="0">
                <a:solidFill>
                  <a:srgbClr val="C00000"/>
                </a:solidFill>
                <a:highlight>
                  <a:srgbClr val="FFFF00"/>
                </a:highlight>
              </a:rPr>
              <a:t>User Query:</a:t>
            </a:r>
          </a:p>
          <a:p>
            <a:r>
              <a:rPr lang="en-GB" sz="1400" dirty="0">
                <a:solidFill>
                  <a:srgbClr val="C00000"/>
                </a:solidFill>
              </a:rPr>
              <a:t>“What is  ADF?</a:t>
            </a:r>
          </a:p>
        </p:txBody>
      </p:sp>
      <p:sp>
        <p:nvSpPr>
          <p:cNvPr id="100" name="TextBox 99">
            <a:extLst>
              <a:ext uri="{FF2B5EF4-FFF2-40B4-BE49-F238E27FC236}">
                <a16:creationId xmlns:a16="http://schemas.microsoft.com/office/drawing/2014/main" id="{A88AE5D2-FB72-A80F-81CC-63F8F82383D2}"/>
              </a:ext>
            </a:extLst>
          </p:cNvPr>
          <p:cNvSpPr txBox="1"/>
          <p:nvPr/>
        </p:nvSpPr>
        <p:spPr>
          <a:xfrm>
            <a:off x="4336098" y="2782900"/>
            <a:ext cx="1138287" cy="523220"/>
          </a:xfrm>
          <a:prstGeom prst="rect">
            <a:avLst/>
          </a:prstGeom>
          <a:noFill/>
        </p:spPr>
        <p:txBody>
          <a:bodyPr wrap="square" rtlCol="0">
            <a:spAutoFit/>
          </a:bodyPr>
          <a:lstStyle/>
          <a:p>
            <a:r>
              <a:rPr lang="en-GB" sz="1400" dirty="0">
                <a:solidFill>
                  <a:srgbClr val="C00000"/>
                </a:solidFill>
                <a:highlight>
                  <a:srgbClr val="FFFF00"/>
                </a:highlight>
              </a:rPr>
              <a:t>Response</a:t>
            </a:r>
          </a:p>
          <a:p>
            <a:r>
              <a:rPr lang="en-GB" sz="1400" dirty="0">
                <a:solidFill>
                  <a:srgbClr val="C00000"/>
                </a:solidFill>
              </a:rPr>
              <a:t>“ADF is ….”</a:t>
            </a:r>
          </a:p>
        </p:txBody>
      </p:sp>
      <p:cxnSp>
        <p:nvCxnSpPr>
          <p:cNvPr id="101" name="Straight Arrow Connector 100">
            <a:extLst>
              <a:ext uri="{FF2B5EF4-FFF2-40B4-BE49-F238E27FC236}">
                <a16:creationId xmlns:a16="http://schemas.microsoft.com/office/drawing/2014/main" id="{FE5DC9A1-51A8-8844-024B-BD18EC1F5D57}"/>
              </a:ext>
            </a:extLst>
          </p:cNvPr>
          <p:cNvCxnSpPr>
            <a:cxnSpLocks/>
          </p:cNvCxnSpPr>
          <p:nvPr/>
        </p:nvCxnSpPr>
        <p:spPr>
          <a:xfrm flipH="1">
            <a:off x="4429788" y="3461296"/>
            <a:ext cx="943992" cy="3093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8A2EE16-1FF2-78D7-2906-54B160E872EF}"/>
              </a:ext>
            </a:extLst>
          </p:cNvPr>
          <p:cNvCxnSpPr>
            <a:cxnSpLocks/>
          </p:cNvCxnSpPr>
          <p:nvPr/>
        </p:nvCxnSpPr>
        <p:spPr>
          <a:xfrm flipV="1">
            <a:off x="4480004" y="3571769"/>
            <a:ext cx="901504" cy="1800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1C2C2117-46CC-94F7-D1B5-1F9B64BBC72A}"/>
              </a:ext>
            </a:extLst>
          </p:cNvPr>
          <p:cNvPicPr>
            <a:picLocks noChangeAspect="1"/>
          </p:cNvPicPr>
          <p:nvPr/>
        </p:nvPicPr>
        <p:blipFill>
          <a:blip r:embed="rId13"/>
          <a:stretch>
            <a:fillRect/>
          </a:stretch>
        </p:blipFill>
        <p:spPr>
          <a:xfrm>
            <a:off x="7756390" y="3881067"/>
            <a:ext cx="2429214" cy="2248214"/>
          </a:xfrm>
          <a:prstGeom prst="rect">
            <a:avLst/>
          </a:prstGeom>
        </p:spPr>
      </p:pic>
      <p:cxnSp>
        <p:nvCxnSpPr>
          <p:cNvPr id="104" name="Straight Arrow Connector 103">
            <a:extLst>
              <a:ext uri="{FF2B5EF4-FFF2-40B4-BE49-F238E27FC236}">
                <a16:creationId xmlns:a16="http://schemas.microsoft.com/office/drawing/2014/main" id="{E3A8F6DD-44DD-C095-C9F3-815FB4215C6F}"/>
              </a:ext>
            </a:extLst>
          </p:cNvPr>
          <p:cNvCxnSpPr>
            <a:cxnSpLocks/>
          </p:cNvCxnSpPr>
          <p:nvPr/>
        </p:nvCxnSpPr>
        <p:spPr>
          <a:xfrm flipH="1">
            <a:off x="2699196" y="3458290"/>
            <a:ext cx="943992" cy="3093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C119B6C-8B07-6060-D0AF-37F96D406DC3}"/>
              </a:ext>
            </a:extLst>
          </p:cNvPr>
          <p:cNvCxnSpPr>
            <a:cxnSpLocks/>
          </p:cNvCxnSpPr>
          <p:nvPr/>
        </p:nvCxnSpPr>
        <p:spPr>
          <a:xfrm flipV="1">
            <a:off x="2752488" y="3567289"/>
            <a:ext cx="901504" cy="1800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3ED9CB5E-B87A-FD27-7565-360AFD55C7DA}"/>
              </a:ext>
            </a:extLst>
          </p:cNvPr>
          <p:cNvSpPr txBox="1"/>
          <p:nvPr/>
        </p:nvSpPr>
        <p:spPr>
          <a:xfrm>
            <a:off x="4569091" y="6411101"/>
            <a:ext cx="2074604" cy="369332"/>
          </a:xfrm>
          <a:prstGeom prst="rect">
            <a:avLst/>
          </a:prstGeom>
          <a:noFill/>
        </p:spPr>
        <p:txBody>
          <a:bodyPr wrap="square" rtlCol="0">
            <a:spAutoFit/>
          </a:bodyPr>
          <a:lstStyle/>
          <a:p>
            <a:r>
              <a:rPr lang="en-GB" dirty="0">
                <a:solidFill>
                  <a:srgbClr val="C00000"/>
                </a:solidFill>
              </a:rPr>
              <a:t>Developer as Alpa</a:t>
            </a:r>
          </a:p>
        </p:txBody>
      </p:sp>
      <p:sp>
        <p:nvSpPr>
          <p:cNvPr id="107" name="Arrow: Left-Right 106">
            <a:extLst>
              <a:ext uri="{FF2B5EF4-FFF2-40B4-BE49-F238E27FC236}">
                <a16:creationId xmlns:a16="http://schemas.microsoft.com/office/drawing/2014/main" id="{B987E1EF-0AD9-DF32-E514-FD7F0A9873EA}"/>
              </a:ext>
            </a:extLst>
          </p:cNvPr>
          <p:cNvSpPr/>
          <p:nvPr/>
        </p:nvSpPr>
        <p:spPr>
          <a:xfrm>
            <a:off x="1212776" y="5922722"/>
            <a:ext cx="6246643" cy="38415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cxnSp>
        <p:nvCxnSpPr>
          <p:cNvPr id="108" name="Straight Arrow Connector 107">
            <a:extLst>
              <a:ext uri="{FF2B5EF4-FFF2-40B4-BE49-F238E27FC236}">
                <a16:creationId xmlns:a16="http://schemas.microsoft.com/office/drawing/2014/main" id="{67FC2BA8-F8AF-4DE8-F1DA-C116D9C67C3F}"/>
              </a:ext>
            </a:extLst>
          </p:cNvPr>
          <p:cNvCxnSpPr>
            <a:cxnSpLocks/>
            <a:endCxn id="96" idx="2"/>
          </p:cNvCxnSpPr>
          <p:nvPr/>
        </p:nvCxnSpPr>
        <p:spPr>
          <a:xfrm flipH="1" flipV="1">
            <a:off x="2472018" y="4344302"/>
            <a:ext cx="25120" cy="1621750"/>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04569840-7D68-377B-F0A0-10E3814DBBB5}"/>
              </a:ext>
            </a:extLst>
          </p:cNvPr>
          <p:cNvPicPr>
            <a:picLocks noChangeAspect="1"/>
          </p:cNvPicPr>
          <p:nvPr/>
        </p:nvPicPr>
        <p:blipFill>
          <a:blip r:embed="rId12"/>
          <a:stretch>
            <a:fillRect/>
          </a:stretch>
        </p:blipFill>
        <p:spPr>
          <a:xfrm>
            <a:off x="5047124" y="5563207"/>
            <a:ext cx="635033" cy="800806"/>
          </a:xfrm>
          <a:prstGeom prst="rect">
            <a:avLst/>
          </a:prstGeom>
        </p:spPr>
      </p:pic>
      <p:cxnSp>
        <p:nvCxnSpPr>
          <p:cNvPr id="110" name="Straight Arrow Connector 109">
            <a:extLst>
              <a:ext uri="{FF2B5EF4-FFF2-40B4-BE49-F238E27FC236}">
                <a16:creationId xmlns:a16="http://schemas.microsoft.com/office/drawing/2014/main" id="{D02F3704-7D05-790A-320B-AABBAF8995CC}"/>
              </a:ext>
            </a:extLst>
          </p:cNvPr>
          <p:cNvCxnSpPr>
            <a:cxnSpLocks/>
            <a:endCxn id="83" idx="2"/>
          </p:cNvCxnSpPr>
          <p:nvPr/>
        </p:nvCxnSpPr>
        <p:spPr>
          <a:xfrm flipV="1">
            <a:off x="4128308" y="4137393"/>
            <a:ext cx="0" cy="1828659"/>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163DDD4-5A63-8EAB-D89C-08D340AF7A96}"/>
              </a:ext>
            </a:extLst>
          </p:cNvPr>
          <p:cNvCxnSpPr>
            <a:cxnSpLocks/>
          </p:cNvCxnSpPr>
          <p:nvPr/>
        </p:nvCxnSpPr>
        <p:spPr>
          <a:xfrm flipV="1">
            <a:off x="6369600" y="5325197"/>
            <a:ext cx="0" cy="640855"/>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0F27E2A-D42A-851B-0473-3ED9DB6BECCF}"/>
              </a:ext>
            </a:extLst>
          </p:cNvPr>
          <p:cNvCxnSpPr>
            <a:cxnSpLocks/>
          </p:cNvCxnSpPr>
          <p:nvPr/>
        </p:nvCxnSpPr>
        <p:spPr>
          <a:xfrm>
            <a:off x="6169654" y="3381861"/>
            <a:ext cx="7721" cy="424286"/>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5103D4A8-C56A-7363-2D9B-E68E07776BD9}"/>
              </a:ext>
            </a:extLst>
          </p:cNvPr>
          <p:cNvSpPr txBox="1"/>
          <p:nvPr/>
        </p:nvSpPr>
        <p:spPr>
          <a:xfrm>
            <a:off x="2204039" y="1559657"/>
            <a:ext cx="3055853" cy="369332"/>
          </a:xfrm>
          <a:prstGeom prst="rect">
            <a:avLst/>
          </a:prstGeom>
          <a:noFill/>
        </p:spPr>
        <p:txBody>
          <a:bodyPr wrap="square" rtlCol="0">
            <a:spAutoFit/>
          </a:bodyPr>
          <a:lstStyle/>
          <a:p>
            <a:r>
              <a:rPr lang="en-GB" dirty="0">
                <a:solidFill>
                  <a:srgbClr val="C00000"/>
                </a:solidFill>
              </a:rPr>
              <a:t>End-user as Paul</a:t>
            </a:r>
          </a:p>
        </p:txBody>
      </p:sp>
      <p:sp>
        <p:nvSpPr>
          <p:cNvPr id="115" name="TextBox 114">
            <a:extLst>
              <a:ext uri="{FF2B5EF4-FFF2-40B4-BE49-F238E27FC236}">
                <a16:creationId xmlns:a16="http://schemas.microsoft.com/office/drawing/2014/main" id="{4A6A495A-84EA-D2EF-0974-8B8CAE4A277A}"/>
              </a:ext>
            </a:extLst>
          </p:cNvPr>
          <p:cNvSpPr txBox="1"/>
          <p:nvPr/>
        </p:nvSpPr>
        <p:spPr>
          <a:xfrm>
            <a:off x="9678021" y="1427419"/>
            <a:ext cx="2624006" cy="1200329"/>
          </a:xfrm>
          <a:prstGeom prst="rect">
            <a:avLst/>
          </a:prstGeom>
          <a:noFill/>
        </p:spPr>
        <p:txBody>
          <a:bodyPr wrap="square">
            <a:spAutoFit/>
          </a:bodyPr>
          <a:lstStyle/>
          <a:p>
            <a:pPr marL="285750" indent="-285750">
              <a:buFont typeface="Wingdings" panose="05000000000000000000" pitchFamily="2" charset="2"/>
              <a:buChar char="Ø"/>
            </a:pPr>
            <a:r>
              <a:rPr lang="en-GB" dirty="0">
                <a:solidFill>
                  <a:srgbClr val="C00000"/>
                </a:solidFill>
              </a:rPr>
              <a:t>Azure OpenAI</a:t>
            </a:r>
          </a:p>
          <a:p>
            <a:pPr marL="285750" indent="-285750">
              <a:buFont typeface="Wingdings" panose="05000000000000000000" pitchFamily="2" charset="2"/>
              <a:buChar char="Ø"/>
            </a:pPr>
            <a:r>
              <a:rPr lang="en-GB" dirty="0">
                <a:solidFill>
                  <a:srgbClr val="C00000"/>
                </a:solidFill>
              </a:rPr>
              <a:t>Azure AI search</a:t>
            </a:r>
          </a:p>
          <a:p>
            <a:pPr marL="285750" indent="-285750">
              <a:buFont typeface="Wingdings" panose="05000000000000000000" pitchFamily="2" charset="2"/>
              <a:buChar char="Ø"/>
            </a:pPr>
            <a:r>
              <a:rPr lang="en-GB" dirty="0">
                <a:solidFill>
                  <a:srgbClr val="C00000"/>
                </a:solidFill>
              </a:rPr>
              <a:t>Azure WebApp</a:t>
            </a:r>
          </a:p>
          <a:p>
            <a:pPr marL="285750" indent="-285750">
              <a:buFont typeface="Wingdings" panose="05000000000000000000" pitchFamily="2" charset="2"/>
              <a:buChar char="Ø"/>
            </a:pPr>
            <a:r>
              <a:rPr lang="en-GB" dirty="0">
                <a:solidFill>
                  <a:srgbClr val="C00000"/>
                </a:solidFill>
              </a:rPr>
              <a:t>Azure Data Lake Gen2</a:t>
            </a:r>
          </a:p>
        </p:txBody>
      </p:sp>
    </p:spTree>
    <p:extLst>
      <p:ext uri="{BB962C8B-B14F-4D97-AF65-F5344CB8AC3E}">
        <p14:creationId xmlns:p14="http://schemas.microsoft.com/office/powerpoint/2010/main" val="215759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14</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763620" y="47757"/>
            <a:ext cx="7415414" cy="169277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DEMO 3</a:t>
            </a:r>
          </a:p>
          <a:p>
            <a:r>
              <a:rPr lang="en-GB" sz="2000" dirty="0">
                <a:solidFill>
                  <a:schemeClr val="bg1"/>
                </a:solidFill>
              </a:rPr>
              <a:t>Orchestrating Azure OpenAI with Azure Data Factory (ADF) for order delay notifications</a:t>
            </a:r>
          </a:p>
          <a:p>
            <a:endParaRPr lang="en-GB" sz="2000" dirty="0">
              <a:solidFill>
                <a:schemeClr val="bg1"/>
              </a:solidFill>
            </a:endParaRP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14" name="Rectangle: Rounded Corners 13">
            <a:extLst>
              <a:ext uri="{FF2B5EF4-FFF2-40B4-BE49-F238E27FC236}">
                <a16:creationId xmlns:a16="http://schemas.microsoft.com/office/drawing/2014/main" id="{AB2D3367-16BC-7294-9BB8-3F0D4EDACB49}"/>
              </a:ext>
            </a:extLst>
          </p:cNvPr>
          <p:cNvSpPr/>
          <p:nvPr/>
        </p:nvSpPr>
        <p:spPr>
          <a:xfrm>
            <a:off x="2147171" y="2986808"/>
            <a:ext cx="7098652" cy="2555339"/>
          </a:xfrm>
          <a:prstGeom prst="round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pic>
        <p:nvPicPr>
          <p:cNvPr id="15" name="Picture 14">
            <a:extLst>
              <a:ext uri="{FF2B5EF4-FFF2-40B4-BE49-F238E27FC236}">
                <a16:creationId xmlns:a16="http://schemas.microsoft.com/office/drawing/2014/main" id="{202D3C37-E81A-CE41-104A-7769BCFF2487}"/>
              </a:ext>
            </a:extLst>
          </p:cNvPr>
          <p:cNvPicPr>
            <a:picLocks noChangeAspect="1"/>
          </p:cNvPicPr>
          <p:nvPr/>
        </p:nvPicPr>
        <p:blipFill>
          <a:blip r:embed="rId4"/>
          <a:stretch>
            <a:fillRect/>
          </a:stretch>
        </p:blipFill>
        <p:spPr>
          <a:xfrm>
            <a:off x="4533844" y="3517549"/>
            <a:ext cx="809156" cy="641101"/>
          </a:xfrm>
          <a:prstGeom prst="rect">
            <a:avLst/>
          </a:prstGeom>
        </p:spPr>
      </p:pic>
      <p:sp>
        <p:nvSpPr>
          <p:cNvPr id="20" name="TextBox 19">
            <a:extLst>
              <a:ext uri="{FF2B5EF4-FFF2-40B4-BE49-F238E27FC236}">
                <a16:creationId xmlns:a16="http://schemas.microsoft.com/office/drawing/2014/main" id="{AED3C95C-7B33-70D2-7DE1-503D3962474E}"/>
              </a:ext>
            </a:extLst>
          </p:cNvPr>
          <p:cNvSpPr txBox="1"/>
          <p:nvPr/>
        </p:nvSpPr>
        <p:spPr>
          <a:xfrm>
            <a:off x="4387187" y="4027878"/>
            <a:ext cx="1506569" cy="362001"/>
          </a:xfrm>
          <a:prstGeom prst="rect">
            <a:avLst/>
          </a:prstGeom>
          <a:noFill/>
        </p:spPr>
        <p:txBody>
          <a:bodyPr wrap="square" rtlCol="0">
            <a:spAutoFit/>
          </a:bodyPr>
          <a:lstStyle/>
          <a:p>
            <a:pPr defTabSz="896112">
              <a:spcAft>
                <a:spcPts val="600"/>
              </a:spcAft>
            </a:pPr>
            <a:r>
              <a:rPr lang="en-GB" sz="1764" kern="1200" dirty="0">
                <a:solidFill>
                  <a:srgbClr val="C00000"/>
                </a:solidFill>
                <a:latin typeface="+mn-lt"/>
                <a:ea typeface="+mn-ea"/>
                <a:cs typeface="+mn-cs"/>
              </a:rPr>
              <a:t>Azure OpenAI</a:t>
            </a:r>
            <a:endParaRPr lang="en-GB" dirty="0">
              <a:solidFill>
                <a:srgbClr val="C00000"/>
              </a:solidFill>
            </a:endParaRPr>
          </a:p>
        </p:txBody>
      </p:sp>
      <p:sp>
        <p:nvSpPr>
          <p:cNvPr id="21" name="TextBox 20">
            <a:extLst>
              <a:ext uri="{FF2B5EF4-FFF2-40B4-BE49-F238E27FC236}">
                <a16:creationId xmlns:a16="http://schemas.microsoft.com/office/drawing/2014/main" id="{13EB26AC-96B8-1E0F-0EA3-58E2633E5E8C}"/>
              </a:ext>
            </a:extLst>
          </p:cNvPr>
          <p:cNvSpPr txBox="1"/>
          <p:nvPr/>
        </p:nvSpPr>
        <p:spPr>
          <a:xfrm>
            <a:off x="2408093" y="3989705"/>
            <a:ext cx="3119942" cy="712246"/>
          </a:xfrm>
          <a:prstGeom prst="rect">
            <a:avLst/>
          </a:prstGeom>
          <a:noFill/>
        </p:spPr>
        <p:txBody>
          <a:bodyPr wrap="square" rtlCol="0">
            <a:spAutoFit/>
          </a:bodyPr>
          <a:lstStyle/>
          <a:p>
            <a:pPr defTabSz="896112">
              <a:spcAft>
                <a:spcPts val="600"/>
              </a:spcAft>
            </a:pPr>
            <a:r>
              <a:rPr lang="en-GB" sz="1764" kern="1200" dirty="0">
                <a:solidFill>
                  <a:srgbClr val="C00000"/>
                </a:solidFill>
                <a:latin typeface="+mn-lt"/>
                <a:ea typeface="+mn-ea"/>
                <a:cs typeface="+mn-cs"/>
              </a:rPr>
              <a:t>Internal Knowledge </a:t>
            </a:r>
          </a:p>
          <a:p>
            <a:pPr defTabSz="896112">
              <a:spcAft>
                <a:spcPts val="600"/>
              </a:spcAft>
            </a:pPr>
            <a:r>
              <a:rPr lang="en-GB" sz="1764" kern="1200" dirty="0">
                <a:solidFill>
                  <a:srgbClr val="C00000"/>
                </a:solidFill>
                <a:latin typeface="+mn-lt"/>
                <a:ea typeface="+mn-ea"/>
                <a:cs typeface="+mn-cs"/>
              </a:rPr>
              <a:t>based Data</a:t>
            </a:r>
            <a:endParaRPr lang="en-GB" dirty="0">
              <a:solidFill>
                <a:srgbClr val="C00000"/>
              </a:solidFill>
            </a:endParaRPr>
          </a:p>
        </p:txBody>
      </p:sp>
      <p:cxnSp>
        <p:nvCxnSpPr>
          <p:cNvPr id="22" name="Straight Arrow Connector 21">
            <a:extLst>
              <a:ext uri="{FF2B5EF4-FFF2-40B4-BE49-F238E27FC236}">
                <a16:creationId xmlns:a16="http://schemas.microsoft.com/office/drawing/2014/main" id="{3A790785-6A3E-C8BD-D6CB-46C4F663061F}"/>
              </a:ext>
            </a:extLst>
          </p:cNvPr>
          <p:cNvCxnSpPr>
            <a:cxnSpLocks/>
          </p:cNvCxnSpPr>
          <p:nvPr/>
        </p:nvCxnSpPr>
        <p:spPr>
          <a:xfrm flipH="1">
            <a:off x="3566203" y="3883655"/>
            <a:ext cx="601534" cy="0"/>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F09440-26F9-1E65-E169-9EC4BAC81332}"/>
              </a:ext>
            </a:extLst>
          </p:cNvPr>
          <p:cNvCxnSpPr>
            <a:cxnSpLocks/>
          </p:cNvCxnSpPr>
          <p:nvPr/>
        </p:nvCxnSpPr>
        <p:spPr>
          <a:xfrm flipH="1">
            <a:off x="5695188" y="3953713"/>
            <a:ext cx="601534" cy="0"/>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7CEF19D-EC1C-0AD0-423B-08C172A92ADC}"/>
              </a:ext>
            </a:extLst>
          </p:cNvPr>
          <p:cNvPicPr>
            <a:picLocks noChangeAspect="1"/>
          </p:cNvPicPr>
          <p:nvPr/>
        </p:nvPicPr>
        <p:blipFill>
          <a:blip r:embed="rId5"/>
          <a:stretch>
            <a:fillRect/>
          </a:stretch>
        </p:blipFill>
        <p:spPr>
          <a:xfrm>
            <a:off x="2848132" y="3520103"/>
            <a:ext cx="580936" cy="507775"/>
          </a:xfrm>
          <a:prstGeom prst="rect">
            <a:avLst/>
          </a:prstGeom>
        </p:spPr>
      </p:pic>
      <p:sp>
        <p:nvSpPr>
          <p:cNvPr id="25" name="Rectangle: Rounded Corners 24">
            <a:extLst>
              <a:ext uri="{FF2B5EF4-FFF2-40B4-BE49-F238E27FC236}">
                <a16:creationId xmlns:a16="http://schemas.microsoft.com/office/drawing/2014/main" id="{A7F1E5B7-15B6-342B-5E8E-13637FD7A92D}"/>
              </a:ext>
            </a:extLst>
          </p:cNvPr>
          <p:cNvSpPr/>
          <p:nvPr/>
        </p:nvSpPr>
        <p:spPr>
          <a:xfrm>
            <a:off x="6344546" y="3517549"/>
            <a:ext cx="2120348" cy="87232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C00000"/>
                </a:solidFill>
              </a:rPr>
              <a:t>Send Order Delay Notification</a:t>
            </a:r>
          </a:p>
        </p:txBody>
      </p:sp>
      <p:pic>
        <p:nvPicPr>
          <p:cNvPr id="26" name="Picture 25">
            <a:extLst>
              <a:ext uri="{FF2B5EF4-FFF2-40B4-BE49-F238E27FC236}">
                <a16:creationId xmlns:a16="http://schemas.microsoft.com/office/drawing/2014/main" id="{3F2CFC44-9D1C-CD27-0114-50968D446F55}"/>
              </a:ext>
            </a:extLst>
          </p:cNvPr>
          <p:cNvPicPr>
            <a:picLocks noChangeAspect="1"/>
          </p:cNvPicPr>
          <p:nvPr/>
        </p:nvPicPr>
        <p:blipFill>
          <a:blip r:embed="rId6"/>
          <a:stretch>
            <a:fillRect/>
          </a:stretch>
        </p:blipFill>
        <p:spPr>
          <a:xfrm>
            <a:off x="4813457" y="2400016"/>
            <a:ext cx="883040" cy="669110"/>
          </a:xfrm>
          <a:prstGeom prst="rect">
            <a:avLst/>
          </a:prstGeom>
        </p:spPr>
      </p:pic>
      <p:sp>
        <p:nvSpPr>
          <p:cNvPr id="28" name="TextBox 27">
            <a:extLst>
              <a:ext uri="{FF2B5EF4-FFF2-40B4-BE49-F238E27FC236}">
                <a16:creationId xmlns:a16="http://schemas.microsoft.com/office/drawing/2014/main" id="{6F25ABA6-5AFC-B9C0-31DD-BD374EFAB266}"/>
              </a:ext>
            </a:extLst>
          </p:cNvPr>
          <p:cNvSpPr txBox="1"/>
          <p:nvPr/>
        </p:nvSpPr>
        <p:spPr>
          <a:xfrm>
            <a:off x="7404720" y="1719017"/>
            <a:ext cx="4023660" cy="923330"/>
          </a:xfrm>
          <a:prstGeom prst="rect">
            <a:avLst/>
          </a:prstGeom>
          <a:noFill/>
        </p:spPr>
        <p:txBody>
          <a:bodyPr wrap="square">
            <a:spAutoFit/>
          </a:bodyPr>
          <a:lstStyle/>
          <a:p>
            <a:pPr marL="285750" indent="-285750">
              <a:buFont typeface="Wingdings" panose="05000000000000000000" pitchFamily="2" charset="2"/>
              <a:buChar char="Ø"/>
            </a:pPr>
            <a:r>
              <a:rPr lang="en-GB" dirty="0">
                <a:solidFill>
                  <a:srgbClr val="C00000"/>
                </a:solidFill>
              </a:rPr>
              <a:t>Azure OpenAI</a:t>
            </a:r>
          </a:p>
          <a:p>
            <a:pPr marL="285750" indent="-285750">
              <a:buFont typeface="Wingdings" panose="05000000000000000000" pitchFamily="2" charset="2"/>
              <a:buChar char="Ø"/>
            </a:pPr>
            <a:r>
              <a:rPr lang="en-GB" dirty="0">
                <a:solidFill>
                  <a:srgbClr val="C00000"/>
                </a:solidFill>
              </a:rPr>
              <a:t>Azure Data Factory (Microsoft Fabric)</a:t>
            </a:r>
          </a:p>
          <a:p>
            <a:pPr marL="285750" indent="-285750">
              <a:buFont typeface="Wingdings" panose="05000000000000000000" pitchFamily="2" charset="2"/>
              <a:buChar char="Ø"/>
            </a:pPr>
            <a:r>
              <a:rPr lang="en-GB" dirty="0">
                <a:solidFill>
                  <a:srgbClr val="C00000"/>
                </a:solidFill>
              </a:rPr>
              <a:t>Azure SQL Database</a:t>
            </a:r>
          </a:p>
        </p:txBody>
      </p:sp>
    </p:spTree>
    <p:extLst>
      <p:ext uri="{BB962C8B-B14F-4D97-AF65-F5344CB8AC3E}">
        <p14:creationId xmlns:p14="http://schemas.microsoft.com/office/powerpoint/2010/main" val="401915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15</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763620" y="47757"/>
            <a:ext cx="7415414" cy="169277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DEMO 3</a:t>
            </a:r>
          </a:p>
          <a:p>
            <a:r>
              <a:rPr lang="en-GB" sz="2000" dirty="0">
                <a:solidFill>
                  <a:schemeClr val="bg1"/>
                </a:solidFill>
              </a:rPr>
              <a:t>Orchestrating Azure OpenAI with Azure Data Factory (ADF) for order delay notifications</a:t>
            </a:r>
          </a:p>
          <a:p>
            <a:endParaRPr lang="en-GB" sz="2000" dirty="0">
              <a:solidFill>
                <a:schemeClr val="bg1"/>
              </a:solidFill>
            </a:endParaRP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
        <p:nvSpPr>
          <p:cNvPr id="2" name="Rectangle: Rounded Corners 1">
            <a:extLst>
              <a:ext uri="{FF2B5EF4-FFF2-40B4-BE49-F238E27FC236}">
                <a16:creationId xmlns:a16="http://schemas.microsoft.com/office/drawing/2014/main" id="{F8AE825D-3E10-C697-5878-DFF52136E379}"/>
              </a:ext>
            </a:extLst>
          </p:cNvPr>
          <p:cNvSpPr/>
          <p:nvPr/>
        </p:nvSpPr>
        <p:spPr>
          <a:xfrm>
            <a:off x="2793576" y="2086623"/>
            <a:ext cx="6885262" cy="3236055"/>
          </a:xfrm>
          <a:prstGeom prst="round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3" name="Rectangle: Rounded Corners 2">
            <a:extLst>
              <a:ext uri="{FF2B5EF4-FFF2-40B4-BE49-F238E27FC236}">
                <a16:creationId xmlns:a16="http://schemas.microsoft.com/office/drawing/2014/main" id="{461CD1C6-F045-8F23-2906-3DA47C578362}"/>
              </a:ext>
            </a:extLst>
          </p:cNvPr>
          <p:cNvSpPr/>
          <p:nvPr/>
        </p:nvSpPr>
        <p:spPr>
          <a:xfrm>
            <a:off x="2793576" y="2086623"/>
            <a:ext cx="6885262" cy="3236055"/>
          </a:xfrm>
          <a:prstGeom prst="round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pic>
        <p:nvPicPr>
          <p:cNvPr id="5" name="Picture 4">
            <a:extLst>
              <a:ext uri="{FF2B5EF4-FFF2-40B4-BE49-F238E27FC236}">
                <a16:creationId xmlns:a16="http://schemas.microsoft.com/office/drawing/2014/main" id="{741F3FCC-6728-186B-680B-C3547CD8CACA}"/>
              </a:ext>
            </a:extLst>
          </p:cNvPr>
          <p:cNvPicPr>
            <a:picLocks noChangeAspect="1"/>
          </p:cNvPicPr>
          <p:nvPr/>
        </p:nvPicPr>
        <p:blipFill>
          <a:blip r:embed="rId4"/>
          <a:stretch>
            <a:fillRect/>
          </a:stretch>
        </p:blipFill>
        <p:spPr>
          <a:xfrm>
            <a:off x="5548278" y="2932274"/>
            <a:ext cx="742461" cy="508026"/>
          </a:xfrm>
          <a:prstGeom prst="rect">
            <a:avLst/>
          </a:prstGeom>
        </p:spPr>
      </p:pic>
      <p:sp>
        <p:nvSpPr>
          <p:cNvPr id="6" name="TextBox 5">
            <a:extLst>
              <a:ext uri="{FF2B5EF4-FFF2-40B4-BE49-F238E27FC236}">
                <a16:creationId xmlns:a16="http://schemas.microsoft.com/office/drawing/2014/main" id="{C72D9A81-DA5A-F9CC-6DE6-358A1233C6D7}"/>
              </a:ext>
            </a:extLst>
          </p:cNvPr>
          <p:cNvSpPr txBox="1"/>
          <p:nvPr/>
        </p:nvSpPr>
        <p:spPr>
          <a:xfrm>
            <a:off x="5145065" y="3404954"/>
            <a:ext cx="1506569" cy="362001"/>
          </a:xfrm>
          <a:prstGeom prst="rect">
            <a:avLst/>
          </a:prstGeom>
          <a:noFill/>
        </p:spPr>
        <p:txBody>
          <a:bodyPr wrap="square" rtlCol="0">
            <a:spAutoFit/>
          </a:bodyPr>
          <a:lstStyle/>
          <a:p>
            <a:pPr defTabSz="896112">
              <a:spcAft>
                <a:spcPts val="600"/>
              </a:spcAft>
            </a:pPr>
            <a:r>
              <a:rPr lang="en-GB" sz="1764" kern="1200" dirty="0">
                <a:solidFill>
                  <a:srgbClr val="C00000"/>
                </a:solidFill>
                <a:latin typeface="+mn-lt"/>
                <a:ea typeface="+mn-ea"/>
                <a:cs typeface="+mn-cs"/>
              </a:rPr>
              <a:t>Azure OpenAI</a:t>
            </a:r>
            <a:endParaRPr lang="en-GB" dirty="0">
              <a:solidFill>
                <a:srgbClr val="C00000"/>
              </a:solidFill>
            </a:endParaRPr>
          </a:p>
        </p:txBody>
      </p:sp>
      <p:sp>
        <p:nvSpPr>
          <p:cNvPr id="7" name="Flowchart: Magnetic Disk 6">
            <a:extLst>
              <a:ext uri="{FF2B5EF4-FFF2-40B4-BE49-F238E27FC236}">
                <a16:creationId xmlns:a16="http://schemas.microsoft.com/office/drawing/2014/main" id="{2EEFB052-F8FC-CB46-13BB-CF3B91D37946}"/>
              </a:ext>
            </a:extLst>
          </p:cNvPr>
          <p:cNvSpPr/>
          <p:nvPr/>
        </p:nvSpPr>
        <p:spPr>
          <a:xfrm>
            <a:off x="7078566" y="4487697"/>
            <a:ext cx="565588" cy="43393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cxnSp>
        <p:nvCxnSpPr>
          <p:cNvPr id="8" name="Straight Arrow Connector 7">
            <a:extLst>
              <a:ext uri="{FF2B5EF4-FFF2-40B4-BE49-F238E27FC236}">
                <a16:creationId xmlns:a16="http://schemas.microsoft.com/office/drawing/2014/main" id="{2441DBF0-9A35-9207-AC37-1C7D06E8741A}"/>
              </a:ext>
            </a:extLst>
          </p:cNvPr>
          <p:cNvCxnSpPr>
            <a:cxnSpLocks/>
          </p:cNvCxnSpPr>
          <p:nvPr/>
        </p:nvCxnSpPr>
        <p:spPr>
          <a:xfrm>
            <a:off x="4808839" y="3186287"/>
            <a:ext cx="672453" cy="1146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4A0DD5E-B834-1100-4954-6084A5FA9E92}"/>
              </a:ext>
            </a:extLst>
          </p:cNvPr>
          <p:cNvPicPr>
            <a:picLocks noChangeAspect="1"/>
          </p:cNvPicPr>
          <p:nvPr/>
        </p:nvPicPr>
        <p:blipFill>
          <a:blip r:embed="rId5"/>
          <a:stretch>
            <a:fillRect/>
          </a:stretch>
        </p:blipFill>
        <p:spPr>
          <a:xfrm>
            <a:off x="5566237" y="4371287"/>
            <a:ext cx="847725" cy="666750"/>
          </a:xfrm>
          <a:prstGeom prst="rect">
            <a:avLst/>
          </a:prstGeom>
        </p:spPr>
      </p:pic>
      <p:pic>
        <p:nvPicPr>
          <p:cNvPr id="10" name="Picture 9">
            <a:extLst>
              <a:ext uri="{FF2B5EF4-FFF2-40B4-BE49-F238E27FC236}">
                <a16:creationId xmlns:a16="http://schemas.microsoft.com/office/drawing/2014/main" id="{6B2FD3B8-AD00-B115-DC8B-DE90DF135900}"/>
              </a:ext>
            </a:extLst>
          </p:cNvPr>
          <p:cNvPicPr>
            <a:picLocks noChangeAspect="1"/>
          </p:cNvPicPr>
          <p:nvPr/>
        </p:nvPicPr>
        <p:blipFill>
          <a:blip r:embed="rId6"/>
          <a:stretch>
            <a:fillRect/>
          </a:stretch>
        </p:blipFill>
        <p:spPr>
          <a:xfrm>
            <a:off x="4221126" y="2899551"/>
            <a:ext cx="520727" cy="508026"/>
          </a:xfrm>
          <a:prstGeom prst="rect">
            <a:avLst/>
          </a:prstGeom>
        </p:spPr>
      </p:pic>
      <p:cxnSp>
        <p:nvCxnSpPr>
          <p:cNvPr id="11" name="Straight Arrow Connector 10">
            <a:extLst>
              <a:ext uri="{FF2B5EF4-FFF2-40B4-BE49-F238E27FC236}">
                <a16:creationId xmlns:a16="http://schemas.microsoft.com/office/drawing/2014/main" id="{725EB719-6940-9B71-5BFA-0FD268161CF3}"/>
              </a:ext>
            </a:extLst>
          </p:cNvPr>
          <p:cNvCxnSpPr>
            <a:cxnSpLocks/>
          </p:cNvCxnSpPr>
          <p:nvPr/>
        </p:nvCxnSpPr>
        <p:spPr>
          <a:xfrm flipV="1">
            <a:off x="5991201" y="3797396"/>
            <a:ext cx="0" cy="48855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2837362-2024-B87A-CDD1-D14A67CE2872}"/>
              </a:ext>
            </a:extLst>
          </p:cNvPr>
          <p:cNvPicPr>
            <a:picLocks noChangeAspect="1"/>
          </p:cNvPicPr>
          <p:nvPr/>
        </p:nvPicPr>
        <p:blipFill>
          <a:blip r:embed="rId7"/>
          <a:stretch>
            <a:fillRect/>
          </a:stretch>
        </p:blipFill>
        <p:spPr>
          <a:xfrm>
            <a:off x="2914116" y="2588142"/>
            <a:ext cx="635033" cy="800806"/>
          </a:xfrm>
          <a:prstGeom prst="rect">
            <a:avLst/>
          </a:prstGeom>
        </p:spPr>
      </p:pic>
      <p:cxnSp>
        <p:nvCxnSpPr>
          <p:cNvPr id="13" name="Straight Arrow Connector 12">
            <a:extLst>
              <a:ext uri="{FF2B5EF4-FFF2-40B4-BE49-F238E27FC236}">
                <a16:creationId xmlns:a16="http://schemas.microsoft.com/office/drawing/2014/main" id="{2C449F2D-3871-081A-2A92-01E8C4BBE6B9}"/>
              </a:ext>
            </a:extLst>
          </p:cNvPr>
          <p:cNvCxnSpPr>
            <a:cxnSpLocks/>
          </p:cNvCxnSpPr>
          <p:nvPr/>
        </p:nvCxnSpPr>
        <p:spPr>
          <a:xfrm flipH="1">
            <a:off x="3569158" y="3170412"/>
            <a:ext cx="606428"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867F0D3-CCFC-0B76-1919-52C3D1160A2D}"/>
              </a:ext>
            </a:extLst>
          </p:cNvPr>
          <p:cNvCxnSpPr>
            <a:cxnSpLocks/>
          </p:cNvCxnSpPr>
          <p:nvPr/>
        </p:nvCxnSpPr>
        <p:spPr>
          <a:xfrm>
            <a:off x="6413962" y="4704662"/>
            <a:ext cx="563417"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1C61012-CA8C-7FEC-B80A-16DF732C8F8A}"/>
              </a:ext>
            </a:extLst>
          </p:cNvPr>
          <p:cNvSpPr txBox="1"/>
          <p:nvPr/>
        </p:nvSpPr>
        <p:spPr>
          <a:xfrm>
            <a:off x="5571997" y="4929322"/>
            <a:ext cx="1506569" cy="362001"/>
          </a:xfrm>
          <a:prstGeom prst="rect">
            <a:avLst/>
          </a:prstGeom>
          <a:noFill/>
        </p:spPr>
        <p:txBody>
          <a:bodyPr wrap="square" rtlCol="0">
            <a:spAutoFit/>
          </a:bodyPr>
          <a:lstStyle/>
          <a:p>
            <a:pPr defTabSz="896112">
              <a:spcAft>
                <a:spcPts val="600"/>
              </a:spcAft>
            </a:pPr>
            <a:r>
              <a:rPr lang="en-GB" sz="1764" kern="1200" dirty="0">
                <a:solidFill>
                  <a:srgbClr val="C00000"/>
                </a:solidFill>
                <a:latin typeface="+mn-lt"/>
                <a:ea typeface="+mn-ea"/>
                <a:cs typeface="+mn-cs"/>
              </a:rPr>
              <a:t>Python</a:t>
            </a:r>
            <a:endParaRPr lang="en-GB" dirty="0">
              <a:solidFill>
                <a:srgbClr val="C00000"/>
              </a:solidFill>
            </a:endParaRPr>
          </a:p>
        </p:txBody>
      </p:sp>
      <p:sp>
        <p:nvSpPr>
          <p:cNvPr id="29" name="TextBox 28">
            <a:extLst>
              <a:ext uri="{FF2B5EF4-FFF2-40B4-BE49-F238E27FC236}">
                <a16:creationId xmlns:a16="http://schemas.microsoft.com/office/drawing/2014/main" id="{91538645-58BE-9659-AC59-5F596446C5F7}"/>
              </a:ext>
            </a:extLst>
          </p:cNvPr>
          <p:cNvSpPr txBox="1"/>
          <p:nvPr/>
        </p:nvSpPr>
        <p:spPr>
          <a:xfrm>
            <a:off x="6977379" y="4921627"/>
            <a:ext cx="1506569" cy="362001"/>
          </a:xfrm>
          <a:prstGeom prst="rect">
            <a:avLst/>
          </a:prstGeom>
          <a:noFill/>
        </p:spPr>
        <p:txBody>
          <a:bodyPr wrap="square" rtlCol="0">
            <a:spAutoFit/>
          </a:bodyPr>
          <a:lstStyle/>
          <a:p>
            <a:pPr defTabSz="896112">
              <a:spcAft>
                <a:spcPts val="600"/>
              </a:spcAft>
            </a:pPr>
            <a:r>
              <a:rPr lang="en-GB" sz="1764" kern="1200" dirty="0">
                <a:solidFill>
                  <a:srgbClr val="C00000"/>
                </a:solidFill>
                <a:latin typeface="+mn-lt"/>
                <a:ea typeface="+mn-ea"/>
                <a:cs typeface="+mn-cs"/>
              </a:rPr>
              <a:t>Database</a:t>
            </a:r>
            <a:endParaRPr lang="en-GB" dirty="0">
              <a:solidFill>
                <a:srgbClr val="C00000"/>
              </a:solidFill>
            </a:endParaRPr>
          </a:p>
        </p:txBody>
      </p:sp>
      <p:sp>
        <p:nvSpPr>
          <p:cNvPr id="30" name="TextBox 29">
            <a:extLst>
              <a:ext uri="{FF2B5EF4-FFF2-40B4-BE49-F238E27FC236}">
                <a16:creationId xmlns:a16="http://schemas.microsoft.com/office/drawing/2014/main" id="{987D4EE3-7E12-A28D-1FBF-8304F0B5456F}"/>
              </a:ext>
            </a:extLst>
          </p:cNvPr>
          <p:cNvSpPr txBox="1"/>
          <p:nvPr/>
        </p:nvSpPr>
        <p:spPr>
          <a:xfrm>
            <a:off x="4041709" y="3385943"/>
            <a:ext cx="1506569" cy="362001"/>
          </a:xfrm>
          <a:prstGeom prst="rect">
            <a:avLst/>
          </a:prstGeom>
          <a:noFill/>
        </p:spPr>
        <p:txBody>
          <a:bodyPr wrap="square" rtlCol="0">
            <a:spAutoFit/>
          </a:bodyPr>
          <a:lstStyle/>
          <a:p>
            <a:pPr defTabSz="896112">
              <a:spcAft>
                <a:spcPts val="600"/>
              </a:spcAft>
            </a:pPr>
            <a:r>
              <a:rPr lang="en-GB" sz="1764" dirty="0">
                <a:solidFill>
                  <a:srgbClr val="C00000"/>
                </a:solidFill>
              </a:rPr>
              <a:t>S</a:t>
            </a:r>
            <a:r>
              <a:rPr lang="en-GB" sz="1764" kern="1200" dirty="0">
                <a:solidFill>
                  <a:srgbClr val="C00000"/>
                </a:solidFill>
                <a:latin typeface="+mn-lt"/>
                <a:ea typeface="+mn-ea"/>
                <a:cs typeface="+mn-cs"/>
              </a:rPr>
              <a:t>treamlit</a:t>
            </a:r>
            <a:endParaRPr lang="en-GB" dirty="0">
              <a:solidFill>
                <a:srgbClr val="C00000"/>
              </a:solidFill>
            </a:endParaRPr>
          </a:p>
        </p:txBody>
      </p:sp>
      <p:sp>
        <p:nvSpPr>
          <p:cNvPr id="31" name="TextBox 30">
            <a:extLst>
              <a:ext uri="{FF2B5EF4-FFF2-40B4-BE49-F238E27FC236}">
                <a16:creationId xmlns:a16="http://schemas.microsoft.com/office/drawing/2014/main" id="{44E28975-75A1-B59C-52FA-60729E25BB60}"/>
              </a:ext>
            </a:extLst>
          </p:cNvPr>
          <p:cNvSpPr txBox="1"/>
          <p:nvPr/>
        </p:nvSpPr>
        <p:spPr>
          <a:xfrm>
            <a:off x="3231632" y="2193883"/>
            <a:ext cx="3850521" cy="363818"/>
          </a:xfrm>
          <a:prstGeom prst="rect">
            <a:avLst/>
          </a:prstGeom>
          <a:noFill/>
        </p:spPr>
        <p:txBody>
          <a:bodyPr wrap="square" rtlCol="0">
            <a:spAutoFit/>
          </a:bodyPr>
          <a:lstStyle/>
          <a:p>
            <a:pPr defTabSz="896112">
              <a:spcAft>
                <a:spcPts val="600"/>
              </a:spcAft>
            </a:pPr>
            <a:r>
              <a:rPr lang="en-GB" sz="1764" dirty="0">
                <a:solidFill>
                  <a:srgbClr val="C00000"/>
                </a:solidFill>
              </a:rPr>
              <a:t>User Query : Show me Orders</a:t>
            </a:r>
            <a:endParaRPr lang="en-GB" dirty="0">
              <a:solidFill>
                <a:srgbClr val="C00000"/>
              </a:solidFill>
            </a:endParaRPr>
          </a:p>
        </p:txBody>
      </p:sp>
      <p:sp>
        <p:nvSpPr>
          <p:cNvPr id="32" name="TextBox 31">
            <a:extLst>
              <a:ext uri="{FF2B5EF4-FFF2-40B4-BE49-F238E27FC236}">
                <a16:creationId xmlns:a16="http://schemas.microsoft.com/office/drawing/2014/main" id="{0E458A8C-D301-1169-EB55-6E0CA97E802B}"/>
              </a:ext>
            </a:extLst>
          </p:cNvPr>
          <p:cNvSpPr txBox="1"/>
          <p:nvPr/>
        </p:nvSpPr>
        <p:spPr>
          <a:xfrm>
            <a:off x="6238951" y="3871955"/>
            <a:ext cx="3159473" cy="363818"/>
          </a:xfrm>
          <a:prstGeom prst="rect">
            <a:avLst/>
          </a:prstGeom>
          <a:noFill/>
        </p:spPr>
        <p:txBody>
          <a:bodyPr wrap="square" rtlCol="0">
            <a:spAutoFit/>
          </a:bodyPr>
          <a:lstStyle/>
          <a:p>
            <a:pPr defTabSz="896112">
              <a:spcAft>
                <a:spcPts val="600"/>
              </a:spcAft>
            </a:pPr>
            <a:r>
              <a:rPr lang="en-GB" sz="1764" dirty="0">
                <a:solidFill>
                  <a:srgbClr val="C00000"/>
                </a:solidFill>
              </a:rPr>
              <a:t>Select * from abo.Orders</a:t>
            </a:r>
            <a:endParaRPr lang="en-GB" dirty="0">
              <a:solidFill>
                <a:srgbClr val="C00000"/>
              </a:solidFill>
            </a:endParaRPr>
          </a:p>
        </p:txBody>
      </p:sp>
      <p:sp>
        <p:nvSpPr>
          <p:cNvPr id="34" name="TextBox 33">
            <a:extLst>
              <a:ext uri="{FF2B5EF4-FFF2-40B4-BE49-F238E27FC236}">
                <a16:creationId xmlns:a16="http://schemas.microsoft.com/office/drawing/2014/main" id="{FEB1BBB6-3452-E321-CEDA-C32163E51BD0}"/>
              </a:ext>
            </a:extLst>
          </p:cNvPr>
          <p:cNvSpPr txBox="1"/>
          <p:nvPr/>
        </p:nvSpPr>
        <p:spPr>
          <a:xfrm>
            <a:off x="9799378" y="1422223"/>
            <a:ext cx="2603395" cy="1477328"/>
          </a:xfrm>
          <a:prstGeom prst="rect">
            <a:avLst/>
          </a:prstGeom>
          <a:noFill/>
        </p:spPr>
        <p:txBody>
          <a:bodyPr wrap="square">
            <a:spAutoFit/>
          </a:bodyPr>
          <a:lstStyle/>
          <a:p>
            <a:pPr marL="285750" indent="-285750">
              <a:buFont typeface="Wingdings" panose="05000000000000000000" pitchFamily="2" charset="2"/>
              <a:buChar char="Ø"/>
            </a:pPr>
            <a:r>
              <a:rPr lang="en-GB" dirty="0">
                <a:solidFill>
                  <a:srgbClr val="C00000"/>
                </a:solidFill>
              </a:rPr>
              <a:t>Azure OpenAI</a:t>
            </a:r>
          </a:p>
          <a:p>
            <a:pPr marL="285750" indent="-285750">
              <a:buFont typeface="Wingdings" panose="05000000000000000000" pitchFamily="2" charset="2"/>
              <a:buChar char="Ø"/>
            </a:pPr>
            <a:r>
              <a:rPr lang="en-GB" dirty="0">
                <a:solidFill>
                  <a:srgbClr val="C00000"/>
                </a:solidFill>
              </a:rPr>
              <a:t>Azure SQL Database</a:t>
            </a:r>
          </a:p>
          <a:p>
            <a:pPr marL="285750" indent="-285750">
              <a:buFont typeface="Wingdings" panose="05000000000000000000" pitchFamily="2" charset="2"/>
              <a:buChar char="Ø"/>
            </a:pPr>
            <a:r>
              <a:rPr lang="en-GB" dirty="0">
                <a:solidFill>
                  <a:srgbClr val="C00000"/>
                </a:solidFill>
              </a:rPr>
              <a:t>Streamlit</a:t>
            </a:r>
          </a:p>
          <a:p>
            <a:pPr marL="285750" indent="-285750">
              <a:buFont typeface="Wingdings" panose="05000000000000000000" pitchFamily="2" charset="2"/>
              <a:buChar char="Ø"/>
            </a:pPr>
            <a:r>
              <a:rPr lang="en-GB" dirty="0">
                <a:solidFill>
                  <a:srgbClr val="C00000"/>
                </a:solidFill>
              </a:rPr>
              <a:t>VS code</a:t>
            </a:r>
          </a:p>
          <a:p>
            <a:pPr marL="285750" indent="-285750">
              <a:buFont typeface="Wingdings" panose="05000000000000000000" pitchFamily="2" charset="2"/>
              <a:buChar char="Ø"/>
            </a:pPr>
            <a:r>
              <a:rPr lang="en-GB" dirty="0">
                <a:solidFill>
                  <a:srgbClr val="C00000"/>
                </a:solidFill>
              </a:rPr>
              <a:t>Python</a:t>
            </a:r>
          </a:p>
        </p:txBody>
      </p:sp>
    </p:spTree>
    <p:extLst>
      <p:ext uri="{BB962C8B-B14F-4D97-AF65-F5344CB8AC3E}">
        <p14:creationId xmlns:p14="http://schemas.microsoft.com/office/powerpoint/2010/main" val="395882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7913" y="4500462"/>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pPr algn="ctr"/>
            <a:r>
              <a:rPr lang="en-US" b="1" dirty="0">
                <a:solidFill>
                  <a:schemeClr val="tx1">
                    <a:lumMod val="75000"/>
                    <a:lumOff val="25000"/>
                  </a:schemeClr>
                </a:solidFill>
                <a:latin typeface="Segoe UI" panose="020B0502040204020203" pitchFamily="34" charset="0"/>
                <a:cs typeface="Segoe UI" panose="020B0502040204020203" pitchFamily="34" charset="0"/>
              </a:rPr>
              <a:t>3</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16</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5400" i="1" dirty="0">
                <a:solidFill>
                  <a:schemeClr val="tx1">
                    <a:lumMod val="75000"/>
                    <a:lumOff val="25000"/>
                  </a:schemeClr>
                </a:solidFill>
                <a:latin typeface="Segoe UI" panose="020B0502040204020203" pitchFamily="34" charset="0"/>
                <a:cs typeface="Segoe UI" panose="020B0502040204020203" pitchFamily="34" charset="0"/>
              </a:rPr>
              <a:t>Conclusion</a:t>
            </a:r>
          </a:p>
        </p:txBody>
      </p:sp>
      <p:pic>
        <p:nvPicPr>
          <p:cNvPr id="5" name="Picture 4" descr="A blue and blue lego&#10;&#10;Description automatically generated">
            <a:extLst>
              <a:ext uri="{FF2B5EF4-FFF2-40B4-BE49-F238E27FC236}">
                <a16:creationId xmlns:a16="http://schemas.microsoft.com/office/drawing/2014/main" id="{8592CCF3-91E5-7807-DCC8-A2E49E6CA0ED}"/>
              </a:ext>
            </a:extLst>
          </p:cNvPr>
          <p:cNvPicPr>
            <a:picLocks noChangeAspect="1"/>
          </p:cNvPicPr>
          <p:nvPr/>
        </p:nvPicPr>
        <p:blipFill rotWithShape="1">
          <a:blip r:embed="rId7">
            <a:extLst>
              <a:ext uri="{28A0092B-C50C-407E-A947-70E740481C1C}">
                <a14:useLocalDpi xmlns:a14="http://schemas.microsoft.com/office/drawing/2010/main" val="0"/>
              </a:ext>
            </a:extLst>
          </a:blip>
          <a:srcRect l="12799" t="13914" r="12940" b="18972"/>
          <a:stretch/>
        </p:blipFill>
        <p:spPr>
          <a:xfrm>
            <a:off x="7099214" y="1045880"/>
            <a:ext cx="5092786" cy="4602656"/>
          </a:xfrm>
          <a:prstGeom prst="rect">
            <a:avLst/>
          </a:prstGeom>
        </p:spPr>
      </p:pic>
      <p:pic>
        <p:nvPicPr>
          <p:cNvPr id="6" name="Picture 5" descr="A logo with a rocket in the middle&#10;&#10;Description automatically generated">
            <a:extLst>
              <a:ext uri="{FF2B5EF4-FFF2-40B4-BE49-F238E27FC236}">
                <a16:creationId xmlns:a16="http://schemas.microsoft.com/office/drawing/2014/main" id="{9369FFAB-2683-35E8-61F5-DA2E3FC9CF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8754" y="5712409"/>
            <a:ext cx="2037046" cy="916017"/>
          </a:xfrm>
          <a:prstGeom prst="rect">
            <a:avLst/>
          </a:prstGeom>
        </p:spPr>
      </p:pic>
    </p:spTree>
    <p:extLst>
      <p:ext uri="{BB962C8B-B14F-4D97-AF65-F5344CB8AC3E}">
        <p14:creationId xmlns:p14="http://schemas.microsoft.com/office/powerpoint/2010/main" val="2876463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fontScale="92500" lnSpcReduction="10000"/>
          </a:bodyPr>
          <a:lstStyle/>
          <a:p>
            <a:r>
              <a:rPr lang="en-GB" b="1" dirty="0"/>
              <a:t>Azure OpenAI</a:t>
            </a:r>
            <a:r>
              <a:rPr lang="en-GB" dirty="0"/>
              <a:t>: Azure AI services enable you to apply natural language processing (NLP) to your own data or public data quickly and easily, making your applications smarter. It works with all kinds of data, including text, images, audio, and video.</a:t>
            </a:r>
          </a:p>
          <a:p>
            <a:pPr>
              <a:buFont typeface="Arial" panose="020B0604020202020204" pitchFamily="34" charset="0"/>
              <a:buChar char="•"/>
            </a:pPr>
            <a:r>
              <a:rPr lang="en-GB" b="1" dirty="0"/>
              <a:t>Demo 1</a:t>
            </a:r>
            <a:r>
              <a:rPr lang="en-GB" dirty="0"/>
              <a:t> – Shows how to integrate Azure OpenAI in various ways.</a:t>
            </a:r>
          </a:p>
          <a:p>
            <a:pPr>
              <a:buFont typeface="Arial" panose="020B0604020202020204" pitchFamily="34" charset="0"/>
              <a:buChar char="•"/>
            </a:pPr>
            <a:r>
              <a:rPr lang="en-GB" b="1" dirty="0"/>
              <a:t>Demo 2</a:t>
            </a:r>
            <a:r>
              <a:rPr lang="en-GB" dirty="0"/>
              <a:t> – Bring Your Own Data (BYOD) using Medium Blog source data</a:t>
            </a:r>
          </a:p>
          <a:p>
            <a:pPr>
              <a:buFont typeface="Arial" panose="020B0604020202020204" pitchFamily="34" charset="0"/>
              <a:buChar char="•"/>
            </a:pPr>
            <a:r>
              <a:rPr lang="en-GB" b="1" dirty="0"/>
              <a:t>Demo 3</a:t>
            </a:r>
            <a:r>
              <a:rPr lang="en-GB" dirty="0"/>
              <a:t> – Automates order delay notifications</a:t>
            </a:r>
          </a:p>
          <a:p>
            <a:pPr>
              <a:buFont typeface="Arial" panose="020B0604020202020204" pitchFamily="34" charset="0"/>
              <a:buChar char="•"/>
            </a:pPr>
            <a:r>
              <a:rPr lang="en-GB" b="1" dirty="0"/>
              <a:t>Demo 4</a:t>
            </a:r>
            <a:r>
              <a:rPr lang="en-GB" dirty="0"/>
              <a:t> – Natural language queries on structured databases.</a:t>
            </a:r>
          </a:p>
          <a:p>
            <a:pPr marL="0" indent="0">
              <a:buNone/>
            </a:pPr>
            <a:r>
              <a:rPr lang="en-GB" dirty="0"/>
              <a:t>You can use these ideas with your own data to build knowledge-based chat apps, generate documents like High-Level Designs (HLD), Requests for Proposals (RFP), and generate video, audio, and images, among other possibilities.</a:t>
            </a:r>
          </a:p>
          <a:p>
            <a:endParaRPr lang="en-GB" dirty="0"/>
          </a:p>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17</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163661" y="33872"/>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4" y="-92892"/>
            <a:ext cx="9164152" cy="1384995"/>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Conclusion</a:t>
            </a:r>
          </a:p>
          <a:p>
            <a:r>
              <a:rPr lang="en-GB" sz="2000" dirty="0">
                <a:solidFill>
                  <a:schemeClr val="bg1"/>
                </a:solidFill>
              </a:rPr>
              <a:t>Key takeaways and next steps</a:t>
            </a:r>
          </a:p>
          <a:p>
            <a:endParaRPr lang="en-GB" sz="2000" dirty="0">
              <a:solidFill>
                <a:schemeClr val="bg1"/>
              </a:solidFill>
            </a:endParaRP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278120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6175">
            <a:extLst>
              <a:ext uri="{FF2B5EF4-FFF2-40B4-BE49-F238E27FC236}">
                <a16:creationId xmlns:a16="http://schemas.microsoft.com/office/drawing/2014/main" id="{8BB652F3-E70C-41B2-B1D6-C632507D4D77}"/>
              </a:ext>
            </a:extLst>
          </p:cNvPr>
          <p:cNvSpPr/>
          <p:nvPr/>
        </p:nvSpPr>
        <p:spPr>
          <a:xfrm>
            <a:off x="0" y="-17273"/>
            <a:ext cx="12214702" cy="3442643"/>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machine made of legos&#10;&#10;Description automatically generated">
            <a:extLst>
              <a:ext uri="{FF2B5EF4-FFF2-40B4-BE49-F238E27FC236}">
                <a16:creationId xmlns:a16="http://schemas.microsoft.com/office/drawing/2014/main" id="{015C3AFA-190E-0DCE-C174-6195E6DEE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71"/>
            <a:ext cx="12192000" cy="6858000"/>
          </a:xfrm>
          <a:prstGeom prst="rect">
            <a:avLst/>
          </a:prstGeom>
        </p:spPr>
      </p:pic>
      <p:graphicFrame>
        <p:nvGraphicFramePr>
          <p:cNvPr id="7" name="Object 6" hidden="1">
            <a:extLst>
              <a:ext uri="{FF2B5EF4-FFF2-40B4-BE49-F238E27FC236}">
                <a16:creationId xmlns:a16="http://schemas.microsoft.com/office/drawing/2014/main" id="{99E073D2-D02C-4602-90E7-2FBE431ADCA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7" name="Object 6" hidden="1">
                        <a:extLst>
                          <a:ext uri="{FF2B5EF4-FFF2-40B4-BE49-F238E27FC236}">
                            <a16:creationId xmlns:a16="http://schemas.microsoft.com/office/drawing/2014/main" id="{99E073D2-D02C-4602-90E7-2FBE431ADCA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ángulo redondeado 14">
            <a:extLst>
              <a:ext uri="{FF2B5EF4-FFF2-40B4-BE49-F238E27FC236}">
                <a16:creationId xmlns:a16="http://schemas.microsoft.com/office/drawing/2014/main" id="{C7143A2C-3F85-47CD-9E2B-97A348E51562}"/>
              </a:ext>
            </a:extLst>
          </p:cNvPr>
          <p:cNvSpPr/>
          <p:nvPr/>
        </p:nvSpPr>
        <p:spPr>
          <a:xfrm>
            <a:off x="862078" y="469489"/>
            <a:ext cx="10523889" cy="5395636"/>
          </a:xfrm>
          <a:prstGeom prst="roundRect">
            <a:avLst>
              <a:gd name="adj" fmla="val 2826"/>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redondeado 14">
            <a:extLst>
              <a:ext uri="{FF2B5EF4-FFF2-40B4-BE49-F238E27FC236}">
                <a16:creationId xmlns:a16="http://schemas.microsoft.com/office/drawing/2014/main" id="{69FEE036-62FB-4E7F-8B1D-B1654A4735D8}"/>
              </a:ext>
            </a:extLst>
          </p:cNvPr>
          <p:cNvSpPr/>
          <p:nvPr/>
        </p:nvSpPr>
        <p:spPr>
          <a:xfrm>
            <a:off x="6460791" y="792843"/>
            <a:ext cx="4572268" cy="4385889"/>
          </a:xfrm>
          <a:prstGeom prst="roundRect">
            <a:avLst>
              <a:gd name="adj" fmla="val 2826"/>
            </a:avLst>
          </a:prstGeom>
          <a:solidFill>
            <a:schemeClr val="bg1">
              <a:lumMod val="95000"/>
            </a:schemeClr>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56144E1-FF2D-4715-8657-21CDEE3ECD1E}"/>
              </a:ext>
            </a:extLst>
          </p:cNvPr>
          <p:cNvCxnSpPr>
            <a:cxnSpLocks/>
          </p:cNvCxnSpPr>
          <p:nvPr/>
        </p:nvCxnSpPr>
        <p:spPr>
          <a:xfrm>
            <a:off x="6487094" y="2187087"/>
            <a:ext cx="4343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ángulo redondeado 14">
            <a:extLst>
              <a:ext uri="{FF2B5EF4-FFF2-40B4-BE49-F238E27FC236}">
                <a16:creationId xmlns:a16="http://schemas.microsoft.com/office/drawing/2014/main" id="{9565BB47-835A-4FD4-B946-9DD07A6DBC9E}"/>
              </a:ext>
            </a:extLst>
          </p:cNvPr>
          <p:cNvSpPr/>
          <p:nvPr/>
        </p:nvSpPr>
        <p:spPr>
          <a:xfrm>
            <a:off x="6016819" y="4935544"/>
            <a:ext cx="5919542" cy="1760223"/>
          </a:xfrm>
          <a:prstGeom prst="roundRect">
            <a:avLst>
              <a:gd name="adj" fmla="val 50000"/>
            </a:avLst>
          </a:prstGeom>
          <a:solidFill>
            <a:schemeClr val="accent4"/>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2">
            <a:extLst>
              <a:ext uri="{FF2B5EF4-FFF2-40B4-BE49-F238E27FC236}">
                <a16:creationId xmlns:a16="http://schemas.microsoft.com/office/drawing/2014/main" id="{77DA9832-58B0-4DB8-8B68-08B4705894D6}"/>
              </a:ext>
            </a:extLst>
          </p:cNvPr>
          <p:cNvSpPr/>
          <p:nvPr/>
        </p:nvSpPr>
        <p:spPr>
          <a:xfrm>
            <a:off x="6940568" y="2187087"/>
            <a:ext cx="3723417" cy="2554545"/>
          </a:xfrm>
          <a:prstGeom prst="rect">
            <a:avLst/>
          </a:prstGeom>
        </p:spPr>
        <p:txBody>
          <a:bodyPr wrap="square" lIns="0" rIns="0" anchor="b" anchorCtr="0">
            <a:spAutoFit/>
          </a:bodyPr>
          <a:lstStyle/>
          <a:p>
            <a:pPr algn="ctr"/>
            <a:r>
              <a:rPr lang="en-US" sz="8000" b="1" dirty="0">
                <a:solidFill>
                  <a:schemeClr val="tx1">
                    <a:lumMod val="75000"/>
                    <a:lumOff val="25000"/>
                  </a:schemeClr>
                </a:solidFill>
                <a:latin typeface="Segoe UI" panose="020B0502040204020203" pitchFamily="34" charset="0"/>
                <a:ea typeface="Source Sans Pro Semibold" panose="020B0603030403020204" pitchFamily="34" charset="0"/>
                <a:cs typeface="Segoe UI" panose="020B0502040204020203" pitchFamily="34" charset="0"/>
              </a:rPr>
              <a:t>THANK</a:t>
            </a:r>
            <a:endParaRPr lang="en-US" sz="7200" b="1" dirty="0">
              <a:solidFill>
                <a:schemeClr val="tx1">
                  <a:lumMod val="95000"/>
                  <a:lumOff val="5000"/>
                </a:schemeClr>
              </a:solidFill>
              <a:latin typeface="Segoe UI" panose="020B0502040204020203" pitchFamily="34" charset="0"/>
              <a:ea typeface="Source Sans Pro Semibold" panose="020B0603030403020204" pitchFamily="34" charset="0"/>
              <a:cs typeface="Segoe UI" panose="020B0502040204020203" pitchFamily="34" charset="0"/>
            </a:endParaRPr>
          </a:p>
          <a:p>
            <a:pPr algn="ctr"/>
            <a:r>
              <a:rPr lang="en-US" sz="8000" b="1" dirty="0">
                <a:solidFill>
                  <a:srgbClr val="D01012"/>
                </a:solidFill>
                <a:latin typeface="Segoe UI" panose="020B0502040204020203" pitchFamily="34" charset="0"/>
                <a:ea typeface="Source Sans Pro Semibold" panose="020B0603030403020204" pitchFamily="34" charset="0"/>
                <a:cs typeface="Segoe UI" panose="020B0502040204020203" pitchFamily="34" charset="0"/>
              </a:rPr>
              <a:t>YOU! </a:t>
            </a:r>
            <a:endParaRPr lang="en-US" sz="8000" b="1" dirty="0">
              <a:solidFill>
                <a:srgbClr val="D01012"/>
              </a:solidFill>
              <a:latin typeface="Segoe UI" panose="020B0502040204020203" pitchFamily="34" charset="0"/>
              <a:ea typeface="Source Sans Pro Black" panose="020B0803030403020204" pitchFamily="34" charset="0"/>
              <a:cs typeface="Segoe UI" panose="020B0502040204020203" pitchFamily="34" charset="0"/>
            </a:endParaRPr>
          </a:p>
        </p:txBody>
      </p:sp>
      <p:pic>
        <p:nvPicPr>
          <p:cNvPr id="7170" name="Picture 2" descr="Unsere Partner | sensatus GmbH">
            <a:extLst>
              <a:ext uri="{FF2B5EF4-FFF2-40B4-BE49-F238E27FC236}">
                <a16:creationId xmlns:a16="http://schemas.microsoft.com/office/drawing/2014/main" id="{3F767317-20A8-8296-699C-0DA70107B2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3131" y="674901"/>
            <a:ext cx="3819898" cy="19945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group of colorful squares&#10;&#10;Description automatically generated">
            <a:extLst>
              <a:ext uri="{FF2B5EF4-FFF2-40B4-BE49-F238E27FC236}">
                <a16:creationId xmlns:a16="http://schemas.microsoft.com/office/drawing/2014/main" id="{41F330A1-262B-4171-30E6-559F660A3C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56045" y="1235989"/>
            <a:ext cx="591736" cy="591736"/>
          </a:xfrm>
          <a:prstGeom prst="rect">
            <a:avLst/>
          </a:prstGeom>
        </p:spPr>
      </p:pic>
      <p:sp>
        <p:nvSpPr>
          <p:cNvPr id="34" name="Rectángulo 12">
            <a:extLst>
              <a:ext uri="{FF2B5EF4-FFF2-40B4-BE49-F238E27FC236}">
                <a16:creationId xmlns:a16="http://schemas.microsoft.com/office/drawing/2014/main" id="{0D3B918B-34A0-D351-D0FC-C18F18F619F2}"/>
              </a:ext>
            </a:extLst>
          </p:cNvPr>
          <p:cNvSpPr/>
          <p:nvPr/>
        </p:nvSpPr>
        <p:spPr>
          <a:xfrm>
            <a:off x="6887988" y="1074467"/>
            <a:ext cx="4338014" cy="830997"/>
          </a:xfrm>
          <a:prstGeom prst="rect">
            <a:avLst/>
          </a:prstGeom>
        </p:spPr>
        <p:txBody>
          <a:bodyPr wrap="square" lIns="0" rIns="0" anchor="b" anchorCtr="0">
            <a:spAutoFit/>
          </a:bodyPr>
          <a:lstStyle/>
          <a:p>
            <a:pPr algn="ctr"/>
            <a:r>
              <a:rPr lang="en-US" sz="4800" b="1" dirty="0">
                <a:solidFill>
                  <a:schemeClr val="bg1">
                    <a:lumMod val="65000"/>
                  </a:schemeClr>
                </a:solidFill>
                <a:latin typeface="Segoe UI" panose="020B0502040204020203" pitchFamily="34" charset="0"/>
                <a:ea typeface="Source Sans Pro Semibold" panose="020B0603030403020204" pitchFamily="34" charset="0"/>
                <a:cs typeface="Segoe UI" panose="020B0502040204020203" pitchFamily="34" charset="0"/>
              </a:rPr>
              <a:t>Sponsors </a:t>
            </a:r>
            <a:endParaRPr lang="en-US" sz="4800" b="1" dirty="0">
              <a:solidFill>
                <a:schemeClr val="bg1">
                  <a:lumMod val="65000"/>
                </a:schemeClr>
              </a:solidFill>
              <a:latin typeface="Segoe UI" panose="020B0502040204020203" pitchFamily="34" charset="0"/>
              <a:ea typeface="Source Sans Pro Black" panose="020B0803030403020204" pitchFamily="34" charset="0"/>
              <a:cs typeface="Segoe UI" panose="020B0502040204020203" pitchFamily="34" charset="0"/>
            </a:endParaRPr>
          </a:p>
        </p:txBody>
      </p:sp>
      <p:sp>
        <p:nvSpPr>
          <p:cNvPr id="4" name="Rectángulo redondeado 14">
            <a:extLst>
              <a:ext uri="{FF2B5EF4-FFF2-40B4-BE49-F238E27FC236}">
                <a16:creationId xmlns:a16="http://schemas.microsoft.com/office/drawing/2014/main" id="{BCAE964C-8DC6-45B7-51CB-BB702A95891F}"/>
              </a:ext>
            </a:extLst>
          </p:cNvPr>
          <p:cNvSpPr/>
          <p:nvPr/>
        </p:nvSpPr>
        <p:spPr>
          <a:xfrm>
            <a:off x="6175182" y="5046302"/>
            <a:ext cx="5592534" cy="1503143"/>
          </a:xfrm>
          <a:prstGeom prst="roundRect">
            <a:avLst>
              <a:gd name="adj" fmla="val 50000"/>
            </a:avLst>
          </a:prstGeom>
          <a:solidFill>
            <a:srgbClr val="E412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logo on a black background&#10;&#10;Description automatically generated">
            <a:extLst>
              <a:ext uri="{FF2B5EF4-FFF2-40B4-BE49-F238E27FC236}">
                <a16:creationId xmlns:a16="http://schemas.microsoft.com/office/drawing/2014/main" id="{673E9516-2ADD-9E26-06F4-93ECCF203030}"/>
              </a:ext>
            </a:extLst>
          </p:cNvPr>
          <p:cNvPicPr>
            <a:picLocks noChangeAspect="1"/>
          </p:cNvPicPr>
          <p:nvPr/>
        </p:nvPicPr>
        <p:blipFill rotWithShape="1">
          <a:blip r:embed="rId9">
            <a:extLst>
              <a:ext uri="{28A0092B-C50C-407E-A947-70E740481C1C}">
                <a14:useLocalDpi xmlns:a14="http://schemas.microsoft.com/office/drawing/2010/main" val="0"/>
              </a:ext>
            </a:extLst>
          </a:blip>
          <a:srcRect l="-8854" t="27574" r="8854" b="36443"/>
          <a:stretch/>
        </p:blipFill>
        <p:spPr>
          <a:xfrm>
            <a:off x="6175182" y="5039844"/>
            <a:ext cx="5069888" cy="1490492"/>
          </a:xfrm>
          <a:prstGeom prst="rect">
            <a:avLst/>
          </a:prstGeom>
        </p:spPr>
      </p:pic>
      <p:pic>
        <p:nvPicPr>
          <p:cNvPr id="10" name="Picture 9">
            <a:extLst>
              <a:ext uri="{FF2B5EF4-FFF2-40B4-BE49-F238E27FC236}">
                <a16:creationId xmlns:a16="http://schemas.microsoft.com/office/drawing/2014/main" id="{DCA06282-06C3-74D6-F3B3-75DF59347A5F}"/>
              </a:ext>
            </a:extLst>
          </p:cNvPr>
          <p:cNvPicPr>
            <a:picLocks noChangeAspect="1"/>
          </p:cNvPicPr>
          <p:nvPr/>
        </p:nvPicPr>
        <p:blipFill rotWithShape="1">
          <a:blip r:embed="rId10"/>
          <a:srcRect r="68084"/>
          <a:stretch/>
        </p:blipFill>
        <p:spPr>
          <a:xfrm>
            <a:off x="1868478" y="5046471"/>
            <a:ext cx="739172" cy="576425"/>
          </a:xfrm>
          <a:prstGeom prst="rect">
            <a:avLst/>
          </a:prstGeom>
        </p:spPr>
      </p:pic>
      <p:pic>
        <p:nvPicPr>
          <p:cNvPr id="15" name="Picture 14">
            <a:extLst>
              <a:ext uri="{FF2B5EF4-FFF2-40B4-BE49-F238E27FC236}">
                <a16:creationId xmlns:a16="http://schemas.microsoft.com/office/drawing/2014/main" id="{185AF7C9-BF10-8C53-7008-3C7A83FBD0D7}"/>
              </a:ext>
            </a:extLst>
          </p:cNvPr>
          <p:cNvPicPr>
            <a:picLocks noChangeAspect="1"/>
          </p:cNvPicPr>
          <p:nvPr/>
        </p:nvPicPr>
        <p:blipFill rotWithShape="1">
          <a:blip r:embed="rId10"/>
          <a:srcRect l="32610"/>
          <a:stretch/>
        </p:blipFill>
        <p:spPr>
          <a:xfrm>
            <a:off x="2787875" y="4860983"/>
            <a:ext cx="2657652" cy="981542"/>
          </a:xfrm>
          <a:prstGeom prst="rect">
            <a:avLst/>
          </a:prstGeom>
        </p:spPr>
      </p:pic>
      <p:pic>
        <p:nvPicPr>
          <p:cNvPr id="19" name="Picture 18">
            <a:extLst>
              <a:ext uri="{FF2B5EF4-FFF2-40B4-BE49-F238E27FC236}">
                <a16:creationId xmlns:a16="http://schemas.microsoft.com/office/drawing/2014/main" id="{80497A61-4D2D-AD3B-B13D-F748A743A8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31133" y="5201332"/>
            <a:ext cx="878993" cy="878993"/>
          </a:xfrm>
          <a:prstGeom prst="rect">
            <a:avLst/>
          </a:prstGeom>
        </p:spPr>
      </p:pic>
      <p:pic>
        <p:nvPicPr>
          <p:cNvPr id="1026" name="Picture 2">
            <a:extLst>
              <a:ext uri="{FF2B5EF4-FFF2-40B4-BE49-F238E27FC236}">
                <a16:creationId xmlns:a16="http://schemas.microsoft.com/office/drawing/2014/main" id="{F100AECD-2D7E-2957-1303-41E5A2D2F9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78083" y="2779256"/>
            <a:ext cx="3876675"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99112DE-3DEB-C6A7-D51C-2FF1E42F08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0894" y="4054126"/>
            <a:ext cx="3524715" cy="77264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blue toy with a yellow face&#10;&#10;Description automatically generated">
            <a:extLst>
              <a:ext uri="{FF2B5EF4-FFF2-40B4-BE49-F238E27FC236}">
                <a16:creationId xmlns:a16="http://schemas.microsoft.com/office/drawing/2014/main" id="{DFAC41A4-E8CF-E5F1-6591-455EBD4D2EF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0279" y="2670969"/>
            <a:ext cx="1941179" cy="4564151"/>
          </a:xfrm>
          <a:prstGeom prst="rect">
            <a:avLst/>
          </a:prstGeom>
        </p:spPr>
      </p:pic>
    </p:spTree>
    <p:extLst>
      <p:ext uri="{BB962C8B-B14F-4D97-AF65-F5344CB8AC3E}">
        <p14:creationId xmlns:p14="http://schemas.microsoft.com/office/powerpoint/2010/main" val="40527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7913" y="4500462"/>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093613" y="2184696"/>
            <a:ext cx="4303725" cy="741568"/>
          </a:xfrm>
        </p:spPr>
        <p:txBody>
          <a:bodyPr lIns="0" rIns="0"/>
          <a:lstStyle/>
          <a:p>
            <a:pPr algn="ctr"/>
            <a:r>
              <a:rPr lang="en-US" b="1" dirty="0">
                <a:solidFill>
                  <a:schemeClr val="tx1">
                    <a:lumMod val="75000"/>
                    <a:lumOff val="25000"/>
                  </a:schemeClr>
                </a:solidFill>
                <a:latin typeface="Segoe UI" panose="020B0502040204020203" pitchFamily="34" charset="0"/>
                <a:cs typeface="Segoe UI" panose="020B0502040204020203" pitchFamily="34" charset="0"/>
              </a:rPr>
              <a:t>4</a:t>
            </a: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19</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r>
              <a:rPr lang="en-US" sz="5400" i="1" dirty="0">
                <a:solidFill>
                  <a:schemeClr val="tx1">
                    <a:lumMod val="75000"/>
                    <a:lumOff val="25000"/>
                  </a:schemeClr>
                </a:solidFill>
                <a:latin typeface="Segoe UI" panose="020B0502040204020203" pitchFamily="34" charset="0"/>
                <a:cs typeface="Segoe UI" panose="020B0502040204020203" pitchFamily="34" charset="0"/>
              </a:rPr>
              <a:t>Thank you!</a:t>
            </a:r>
          </a:p>
          <a:p>
            <a:pPr algn="ctr">
              <a:lnSpc>
                <a:spcPct val="100000"/>
              </a:lnSpc>
              <a:spcAft>
                <a:spcPts val="1200"/>
              </a:spcAft>
            </a:pPr>
            <a:r>
              <a:rPr lang="en-US" sz="5400" i="1" dirty="0">
                <a:solidFill>
                  <a:schemeClr val="tx1">
                    <a:lumMod val="75000"/>
                    <a:lumOff val="25000"/>
                  </a:schemeClr>
                </a:solidFill>
                <a:latin typeface="Segoe UI" panose="020B0502040204020203" pitchFamily="34" charset="0"/>
                <a:cs typeface="Segoe UI" panose="020B0502040204020203" pitchFamily="34" charset="0"/>
              </a:rPr>
              <a:t>Q&amp;A</a:t>
            </a:r>
          </a:p>
        </p:txBody>
      </p:sp>
      <p:pic>
        <p:nvPicPr>
          <p:cNvPr id="5" name="Picture 4" descr="A blue and blue lego&#10;&#10;Description automatically generated">
            <a:extLst>
              <a:ext uri="{FF2B5EF4-FFF2-40B4-BE49-F238E27FC236}">
                <a16:creationId xmlns:a16="http://schemas.microsoft.com/office/drawing/2014/main" id="{8592CCF3-91E5-7807-DCC8-A2E49E6CA0ED}"/>
              </a:ext>
            </a:extLst>
          </p:cNvPr>
          <p:cNvPicPr>
            <a:picLocks noChangeAspect="1"/>
          </p:cNvPicPr>
          <p:nvPr/>
        </p:nvPicPr>
        <p:blipFill rotWithShape="1">
          <a:blip r:embed="rId7">
            <a:extLst>
              <a:ext uri="{28A0092B-C50C-407E-A947-70E740481C1C}">
                <a14:useLocalDpi xmlns:a14="http://schemas.microsoft.com/office/drawing/2010/main" val="0"/>
              </a:ext>
            </a:extLst>
          </a:blip>
          <a:srcRect l="12799" t="13914" r="12940" b="18972"/>
          <a:stretch/>
        </p:blipFill>
        <p:spPr>
          <a:xfrm>
            <a:off x="7099214" y="1045880"/>
            <a:ext cx="5092786" cy="4602656"/>
          </a:xfrm>
          <a:prstGeom prst="rect">
            <a:avLst/>
          </a:prstGeom>
        </p:spPr>
      </p:pic>
      <p:pic>
        <p:nvPicPr>
          <p:cNvPr id="6" name="Picture 5" descr="A logo with a rocket in the middle&#10;&#10;Description automatically generated">
            <a:extLst>
              <a:ext uri="{FF2B5EF4-FFF2-40B4-BE49-F238E27FC236}">
                <a16:creationId xmlns:a16="http://schemas.microsoft.com/office/drawing/2014/main" id="{9369FFAB-2683-35E8-61F5-DA2E3FC9CF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8754" y="5712409"/>
            <a:ext cx="2037046" cy="916017"/>
          </a:xfrm>
          <a:prstGeom prst="rect">
            <a:avLst/>
          </a:prstGeom>
        </p:spPr>
      </p:pic>
    </p:spTree>
    <p:extLst>
      <p:ext uri="{BB962C8B-B14F-4D97-AF65-F5344CB8AC3E}">
        <p14:creationId xmlns:p14="http://schemas.microsoft.com/office/powerpoint/2010/main" val="346873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
            <a:extLst>
              <a:ext uri="{FF2B5EF4-FFF2-40B4-BE49-F238E27FC236}">
                <a16:creationId xmlns:a16="http://schemas.microsoft.com/office/drawing/2014/main" id="{F6561F7B-9D62-9BC5-821C-04183D41AD7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64503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7" name="Freeform 46">
            <a:extLst>
              <a:ext uri="{FF2B5EF4-FFF2-40B4-BE49-F238E27FC236}">
                <a16:creationId xmlns:a16="http://schemas.microsoft.com/office/drawing/2014/main" id="{6FF0B403-FADC-424A-A227-59D6B88F2456}"/>
              </a:ext>
            </a:extLst>
          </p:cNvPr>
          <p:cNvSpPr/>
          <p:nvPr/>
        </p:nvSpPr>
        <p:spPr>
          <a:xfrm>
            <a:off x="135962" y="2386862"/>
            <a:ext cx="5015204" cy="4076880"/>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20</a:t>
            </a:fld>
            <a:endParaRPr lang="en-US" dirty="0"/>
          </a:p>
        </p:txBody>
      </p:sp>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endParaRPr lang="en-US" sz="54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6" name="Picture 5" descr="A logo with a rocket in the middle&#10;&#10;Description automatically generated">
            <a:extLst>
              <a:ext uri="{FF2B5EF4-FFF2-40B4-BE49-F238E27FC236}">
                <a16:creationId xmlns:a16="http://schemas.microsoft.com/office/drawing/2014/main" id="{9369FFAB-2683-35E8-61F5-DA2E3FC9CF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8754" y="5712409"/>
            <a:ext cx="2037046" cy="916017"/>
          </a:xfrm>
          <a:prstGeom prst="rect">
            <a:avLst/>
          </a:prstGeom>
        </p:spPr>
      </p:pic>
      <p:sp>
        <p:nvSpPr>
          <p:cNvPr id="3" name="Title 1">
            <a:extLst>
              <a:ext uri="{FF2B5EF4-FFF2-40B4-BE49-F238E27FC236}">
                <a16:creationId xmlns:a16="http://schemas.microsoft.com/office/drawing/2014/main" id="{398A8CBC-BB6D-C8DE-549D-C14F08697DB3}"/>
              </a:ext>
            </a:extLst>
          </p:cNvPr>
          <p:cNvSpPr txBox="1">
            <a:spLocks/>
          </p:cNvSpPr>
          <p:nvPr/>
        </p:nvSpPr>
        <p:spPr>
          <a:xfrm>
            <a:off x="3026568" y="182236"/>
            <a:ext cx="6138863" cy="7127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50000"/>
                  </a:schemeClr>
                </a:solidFill>
              </a:rPr>
              <a:t>Alpa Buddhabhatti</a:t>
            </a:r>
          </a:p>
        </p:txBody>
      </p:sp>
      <p:sp>
        <p:nvSpPr>
          <p:cNvPr id="4" name="Content Placeholder 2">
            <a:extLst>
              <a:ext uri="{FF2B5EF4-FFF2-40B4-BE49-F238E27FC236}">
                <a16:creationId xmlns:a16="http://schemas.microsoft.com/office/drawing/2014/main" id="{E61D67E7-D7A9-C27A-B8C9-F4A94B3BBE3D}"/>
              </a:ext>
            </a:extLst>
          </p:cNvPr>
          <p:cNvSpPr txBox="1">
            <a:spLocks/>
          </p:cNvSpPr>
          <p:nvPr/>
        </p:nvSpPr>
        <p:spPr>
          <a:xfrm>
            <a:off x="5144667" y="3847393"/>
            <a:ext cx="6428672" cy="1270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Microsoft MVP</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Microsoft Certified Trainer(MCT)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Azure Developer(AZ-204)</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Azure Data Engineer(DP-203)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Azure Data Scientist(DP-100)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Azure Administrator(AZ-104)</a:t>
            </a:r>
          </a:p>
          <a:p>
            <a:pPr marL="0" indent="0">
              <a:buFont typeface="Arial" panose="020B0604020202020204" pitchFamily="34" charset="0"/>
              <a:buNone/>
            </a:pPr>
            <a:endParaRPr lang="en-US" sz="2400" dirty="0">
              <a:solidFill>
                <a:schemeClr val="accent5">
                  <a:lumMod val="50000"/>
                </a:schemeClr>
              </a:solidFill>
            </a:endParaRPr>
          </a:p>
        </p:txBody>
      </p:sp>
      <p:sp>
        <p:nvSpPr>
          <p:cNvPr id="7" name="Content Placeholder 9">
            <a:extLst>
              <a:ext uri="{FF2B5EF4-FFF2-40B4-BE49-F238E27FC236}">
                <a16:creationId xmlns:a16="http://schemas.microsoft.com/office/drawing/2014/main" id="{C040A0C8-348D-FC92-4DAF-96B271EDA344}"/>
              </a:ext>
            </a:extLst>
          </p:cNvPr>
          <p:cNvSpPr txBox="1">
            <a:spLocks/>
          </p:cNvSpPr>
          <p:nvPr/>
        </p:nvSpPr>
        <p:spPr>
          <a:xfrm>
            <a:off x="3058556" y="725071"/>
            <a:ext cx="6035251" cy="40481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She/Her</a:t>
            </a:r>
          </a:p>
        </p:txBody>
      </p:sp>
      <p:sp>
        <p:nvSpPr>
          <p:cNvPr id="8" name="Content Placeholder 4">
            <a:extLst>
              <a:ext uri="{FF2B5EF4-FFF2-40B4-BE49-F238E27FC236}">
                <a16:creationId xmlns:a16="http://schemas.microsoft.com/office/drawing/2014/main" id="{E6A3B56A-1BED-9663-7C45-A990F75A8B71}"/>
              </a:ext>
            </a:extLst>
          </p:cNvPr>
          <p:cNvSpPr txBox="1">
            <a:spLocks/>
          </p:cNvSpPr>
          <p:nvPr/>
        </p:nvSpPr>
        <p:spPr>
          <a:xfrm>
            <a:off x="883043" y="3437148"/>
            <a:ext cx="1612978" cy="64778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@AlpaB7</a:t>
            </a:r>
          </a:p>
        </p:txBody>
      </p:sp>
      <p:sp>
        <p:nvSpPr>
          <p:cNvPr id="10" name="Content Placeholder 5">
            <a:extLst>
              <a:ext uri="{FF2B5EF4-FFF2-40B4-BE49-F238E27FC236}">
                <a16:creationId xmlns:a16="http://schemas.microsoft.com/office/drawing/2014/main" id="{0481AE8D-0E2C-5C25-E65B-C277D460453C}"/>
              </a:ext>
            </a:extLst>
          </p:cNvPr>
          <p:cNvSpPr txBox="1">
            <a:spLocks/>
          </p:cNvSpPr>
          <p:nvPr/>
        </p:nvSpPr>
        <p:spPr>
          <a:xfrm>
            <a:off x="456180" y="4706416"/>
            <a:ext cx="6178806" cy="553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       @meetalpa</a:t>
            </a:r>
          </a:p>
        </p:txBody>
      </p:sp>
      <p:sp>
        <p:nvSpPr>
          <p:cNvPr id="11" name="Content Placeholder 6">
            <a:extLst>
              <a:ext uri="{FF2B5EF4-FFF2-40B4-BE49-F238E27FC236}">
                <a16:creationId xmlns:a16="http://schemas.microsoft.com/office/drawing/2014/main" id="{4DF8FE97-A1A6-18E9-BC47-A99AFCE52F0F}"/>
              </a:ext>
            </a:extLst>
          </p:cNvPr>
          <p:cNvSpPr txBox="1">
            <a:spLocks/>
          </p:cNvSpPr>
          <p:nvPr/>
        </p:nvSpPr>
        <p:spPr>
          <a:xfrm>
            <a:off x="917115" y="2955518"/>
            <a:ext cx="3125488" cy="5532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alpabuddhabhatti</a:t>
            </a:r>
          </a:p>
        </p:txBody>
      </p:sp>
      <p:pic>
        <p:nvPicPr>
          <p:cNvPr id="12" name="Picture 12" descr="High quality linkedin media social social media square icon - Social Media  Square Flat | Free icons">
            <a:extLst>
              <a:ext uri="{FF2B5EF4-FFF2-40B4-BE49-F238E27FC236}">
                <a16:creationId xmlns:a16="http://schemas.microsoft.com/office/drawing/2014/main" id="{14804807-CCFA-89A5-B3CD-11AD753474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0689" y="3025706"/>
            <a:ext cx="460222" cy="412833"/>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6">
            <a:extLst>
              <a:ext uri="{FF2B5EF4-FFF2-40B4-BE49-F238E27FC236}">
                <a16:creationId xmlns:a16="http://schemas.microsoft.com/office/drawing/2014/main" id="{B5193530-E845-4373-54B4-2D4E54488C97}"/>
              </a:ext>
            </a:extLst>
          </p:cNvPr>
          <p:cNvSpPr txBox="1">
            <a:spLocks/>
          </p:cNvSpPr>
          <p:nvPr/>
        </p:nvSpPr>
        <p:spPr>
          <a:xfrm>
            <a:off x="930515" y="4114804"/>
            <a:ext cx="6659392" cy="5532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alpaBuddhabhatti/</a:t>
            </a:r>
            <a:r>
              <a:rPr kumimoji="0" lang="en-US" sz="20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AzureOpenAI</a:t>
            </a:r>
          </a:p>
        </p:txBody>
      </p:sp>
      <p:sp>
        <p:nvSpPr>
          <p:cNvPr id="18" name="TextBox 17">
            <a:extLst>
              <a:ext uri="{FF2B5EF4-FFF2-40B4-BE49-F238E27FC236}">
                <a16:creationId xmlns:a16="http://schemas.microsoft.com/office/drawing/2014/main" id="{12A10700-56AE-B146-5911-76A23D5A77B1}"/>
              </a:ext>
            </a:extLst>
          </p:cNvPr>
          <p:cNvSpPr txBox="1"/>
          <p:nvPr/>
        </p:nvSpPr>
        <p:spPr>
          <a:xfrm>
            <a:off x="930385" y="5185490"/>
            <a:ext cx="74333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@alpabuddhabhatti</a:t>
            </a:r>
          </a:p>
        </p:txBody>
      </p:sp>
      <p:pic>
        <p:nvPicPr>
          <p:cNvPr id="19" name="Picture 18">
            <a:extLst>
              <a:ext uri="{FF2B5EF4-FFF2-40B4-BE49-F238E27FC236}">
                <a16:creationId xmlns:a16="http://schemas.microsoft.com/office/drawing/2014/main" id="{8FD2A085-B707-0ACF-B335-9AABD4071236}"/>
              </a:ext>
            </a:extLst>
          </p:cNvPr>
          <p:cNvPicPr>
            <a:picLocks noChangeAspect="1"/>
          </p:cNvPicPr>
          <p:nvPr/>
        </p:nvPicPr>
        <p:blipFill>
          <a:blip r:embed="rId8"/>
          <a:stretch>
            <a:fillRect/>
          </a:stretch>
        </p:blipFill>
        <p:spPr>
          <a:xfrm>
            <a:off x="456181" y="4745286"/>
            <a:ext cx="502507" cy="385176"/>
          </a:xfrm>
          <a:prstGeom prst="rect">
            <a:avLst/>
          </a:prstGeom>
        </p:spPr>
      </p:pic>
      <p:pic>
        <p:nvPicPr>
          <p:cNvPr id="20" name="Picture 19">
            <a:extLst>
              <a:ext uri="{FF2B5EF4-FFF2-40B4-BE49-F238E27FC236}">
                <a16:creationId xmlns:a16="http://schemas.microsoft.com/office/drawing/2014/main" id="{EB351918-E7EB-07CF-922A-74B9779132B9}"/>
              </a:ext>
            </a:extLst>
          </p:cNvPr>
          <p:cNvPicPr>
            <a:picLocks noChangeAspect="1"/>
          </p:cNvPicPr>
          <p:nvPr/>
        </p:nvPicPr>
        <p:blipFill>
          <a:blip r:embed="rId9"/>
          <a:stretch>
            <a:fillRect/>
          </a:stretch>
        </p:blipFill>
        <p:spPr>
          <a:xfrm>
            <a:off x="444634" y="5268506"/>
            <a:ext cx="519310" cy="456563"/>
          </a:xfrm>
          <a:prstGeom prst="rect">
            <a:avLst/>
          </a:prstGeom>
        </p:spPr>
      </p:pic>
      <p:pic>
        <p:nvPicPr>
          <p:cNvPr id="21" name="Picture 6" descr="Twitter Icon | Twitter icon, Twitter logo, Twitter followers">
            <a:extLst>
              <a:ext uri="{FF2B5EF4-FFF2-40B4-BE49-F238E27FC236}">
                <a16:creationId xmlns:a16="http://schemas.microsoft.com/office/drawing/2014/main" id="{C5B126E0-3AEE-615F-74E6-1AB01C3605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9996" y="3549197"/>
            <a:ext cx="470915" cy="493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2E04956-F905-78C2-706D-16309F451B69}"/>
              </a:ext>
            </a:extLst>
          </p:cNvPr>
          <p:cNvPicPr>
            <a:picLocks noChangeAspect="1"/>
          </p:cNvPicPr>
          <p:nvPr/>
        </p:nvPicPr>
        <p:blipFill>
          <a:blip r:embed="rId11"/>
          <a:stretch>
            <a:fillRect/>
          </a:stretch>
        </p:blipFill>
        <p:spPr>
          <a:xfrm>
            <a:off x="440689" y="4124378"/>
            <a:ext cx="423161" cy="405455"/>
          </a:xfrm>
          <a:prstGeom prst="rect">
            <a:avLst/>
          </a:prstGeom>
        </p:spPr>
      </p:pic>
      <p:pic>
        <p:nvPicPr>
          <p:cNvPr id="23" name="Picture 22">
            <a:extLst>
              <a:ext uri="{FF2B5EF4-FFF2-40B4-BE49-F238E27FC236}">
                <a16:creationId xmlns:a16="http://schemas.microsoft.com/office/drawing/2014/main" id="{ABF527CE-F767-7D01-00AC-7744232F457D}"/>
              </a:ext>
            </a:extLst>
          </p:cNvPr>
          <p:cNvPicPr>
            <a:picLocks noChangeAspect="1"/>
          </p:cNvPicPr>
          <p:nvPr/>
        </p:nvPicPr>
        <p:blipFill>
          <a:blip r:embed="rId12"/>
          <a:stretch>
            <a:fillRect/>
          </a:stretch>
        </p:blipFill>
        <p:spPr>
          <a:xfrm>
            <a:off x="5997179" y="2009865"/>
            <a:ext cx="1787130" cy="1802018"/>
          </a:xfrm>
          <a:prstGeom prst="rect">
            <a:avLst/>
          </a:prstGeom>
        </p:spPr>
      </p:pic>
      <p:sp>
        <p:nvSpPr>
          <p:cNvPr id="27" name="TextBox 26">
            <a:extLst>
              <a:ext uri="{FF2B5EF4-FFF2-40B4-BE49-F238E27FC236}">
                <a16:creationId xmlns:a16="http://schemas.microsoft.com/office/drawing/2014/main" id="{7B8FDE7A-FDDE-F50F-FD28-AC0086346626}"/>
              </a:ext>
            </a:extLst>
          </p:cNvPr>
          <p:cNvSpPr txBox="1"/>
          <p:nvPr/>
        </p:nvSpPr>
        <p:spPr>
          <a:xfrm>
            <a:off x="3035164" y="970785"/>
            <a:ext cx="6109062" cy="369332"/>
          </a:xfrm>
          <a:prstGeom prst="rect">
            <a:avLst/>
          </a:prstGeom>
          <a:noFill/>
        </p:spPr>
        <p:txBody>
          <a:bodyPr wrap="square">
            <a:spAutoFit/>
          </a:bodyPr>
          <a:lstStyle/>
          <a:p>
            <a:pPr marL="0" indent="0">
              <a:buFont typeface="Arial" panose="020B0604020202020204" pitchFamily="34" charset="0"/>
              <a:buNone/>
            </a:pPr>
            <a:r>
              <a:rPr lang="en-US" sz="1800" dirty="0">
                <a:solidFill>
                  <a:schemeClr val="accent5">
                    <a:lumMod val="50000"/>
                  </a:schemeClr>
                </a:solidFill>
              </a:rPr>
              <a:t>Azure Data Engineer/Trainer</a:t>
            </a:r>
          </a:p>
        </p:txBody>
      </p:sp>
      <p:pic>
        <p:nvPicPr>
          <p:cNvPr id="41" name="Picture 40" descr="Background pattern&#10;&#10;Description automatically generated">
            <a:extLst>
              <a:ext uri="{FF2B5EF4-FFF2-40B4-BE49-F238E27FC236}">
                <a16:creationId xmlns:a16="http://schemas.microsoft.com/office/drawing/2014/main" id="{7820DA0A-302D-2D7A-98FF-91405D044294}"/>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9093807" y="1785940"/>
            <a:ext cx="3219450" cy="2419050"/>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pic>
        <p:nvPicPr>
          <p:cNvPr id="42" name="Picture 41" descr="A blue and blue lego&#10;&#10;Description automatically generated">
            <a:extLst>
              <a:ext uri="{FF2B5EF4-FFF2-40B4-BE49-F238E27FC236}">
                <a16:creationId xmlns:a16="http://schemas.microsoft.com/office/drawing/2014/main" id="{6570BAE7-9CDC-AA57-7724-164ADDA8C4E5}"/>
              </a:ext>
            </a:extLst>
          </p:cNvPr>
          <p:cNvPicPr>
            <a:picLocks noChangeAspect="1"/>
          </p:cNvPicPr>
          <p:nvPr/>
        </p:nvPicPr>
        <p:blipFill rotWithShape="1">
          <a:blip r:embed="rId14">
            <a:extLst>
              <a:ext uri="{28A0092B-C50C-407E-A947-70E740481C1C}">
                <a14:useLocalDpi xmlns:a14="http://schemas.microsoft.com/office/drawing/2010/main" val="0"/>
              </a:ext>
            </a:extLst>
          </a:blip>
          <a:srcRect l="12799" t="13914" r="12940" b="18972"/>
          <a:stretch/>
        </p:blipFill>
        <p:spPr>
          <a:xfrm>
            <a:off x="9147647" y="2024769"/>
            <a:ext cx="3349831" cy="1802018"/>
          </a:xfrm>
          <a:prstGeom prst="rect">
            <a:avLst/>
          </a:prstGeom>
        </p:spPr>
      </p:pic>
    </p:spTree>
    <p:extLst>
      <p:ext uri="{BB962C8B-B14F-4D97-AF65-F5344CB8AC3E}">
        <p14:creationId xmlns:p14="http://schemas.microsoft.com/office/powerpoint/2010/main" val="401133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7" name="Freeform 46">
            <a:extLst>
              <a:ext uri="{FF2B5EF4-FFF2-40B4-BE49-F238E27FC236}">
                <a16:creationId xmlns:a16="http://schemas.microsoft.com/office/drawing/2014/main" id="{6FF0B403-FADC-424A-A227-59D6B88F2456}"/>
              </a:ext>
            </a:extLst>
          </p:cNvPr>
          <p:cNvSpPr/>
          <p:nvPr/>
        </p:nvSpPr>
        <p:spPr>
          <a:xfrm>
            <a:off x="135962" y="2386862"/>
            <a:ext cx="5015204" cy="4076880"/>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3</a:t>
            </a:fld>
            <a:endParaRPr lang="en-US" dirty="0"/>
          </a:p>
        </p:txBody>
      </p:sp>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1200"/>
              </a:spcAft>
            </a:pPr>
            <a:endParaRPr lang="en-US" sz="54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6" name="Picture 5" descr="A logo with a rocket in the middle&#10;&#10;Description automatically generated">
            <a:extLst>
              <a:ext uri="{FF2B5EF4-FFF2-40B4-BE49-F238E27FC236}">
                <a16:creationId xmlns:a16="http://schemas.microsoft.com/office/drawing/2014/main" id="{9369FFAB-2683-35E8-61F5-DA2E3FC9CF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8754" y="5712409"/>
            <a:ext cx="2037046" cy="916017"/>
          </a:xfrm>
          <a:prstGeom prst="rect">
            <a:avLst/>
          </a:prstGeom>
        </p:spPr>
      </p:pic>
      <p:sp>
        <p:nvSpPr>
          <p:cNvPr id="3" name="Title 1">
            <a:extLst>
              <a:ext uri="{FF2B5EF4-FFF2-40B4-BE49-F238E27FC236}">
                <a16:creationId xmlns:a16="http://schemas.microsoft.com/office/drawing/2014/main" id="{398A8CBC-BB6D-C8DE-549D-C14F08697DB3}"/>
              </a:ext>
            </a:extLst>
          </p:cNvPr>
          <p:cNvSpPr txBox="1">
            <a:spLocks/>
          </p:cNvSpPr>
          <p:nvPr/>
        </p:nvSpPr>
        <p:spPr>
          <a:xfrm>
            <a:off x="3026568" y="182236"/>
            <a:ext cx="6138863" cy="7127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50000"/>
                  </a:schemeClr>
                </a:solidFill>
              </a:rPr>
              <a:t>Alpa Buddhabhatti</a:t>
            </a:r>
          </a:p>
        </p:txBody>
      </p:sp>
      <p:sp>
        <p:nvSpPr>
          <p:cNvPr id="4" name="Content Placeholder 2">
            <a:extLst>
              <a:ext uri="{FF2B5EF4-FFF2-40B4-BE49-F238E27FC236}">
                <a16:creationId xmlns:a16="http://schemas.microsoft.com/office/drawing/2014/main" id="{E61D67E7-D7A9-C27A-B8C9-F4A94B3BBE3D}"/>
              </a:ext>
            </a:extLst>
          </p:cNvPr>
          <p:cNvSpPr txBox="1">
            <a:spLocks/>
          </p:cNvSpPr>
          <p:nvPr/>
        </p:nvSpPr>
        <p:spPr>
          <a:xfrm>
            <a:off x="5144667" y="3847393"/>
            <a:ext cx="6428672" cy="1270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Microsoft MVP</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Microsoft Certified Trainer(MCT)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Azure Developer(AZ-204)</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Azure Data Engineer(DP-203)</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Azure Data Scientist(DP-100)</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chemeClr val="accent5">
                    <a:lumMod val="50000"/>
                  </a:schemeClr>
                </a:solidFill>
                <a:effectLst/>
                <a:uLnTx/>
                <a:uFillTx/>
                <a:ea typeface="+mn-ea"/>
                <a:cs typeface="+mn-cs"/>
              </a:rPr>
              <a:t>Azure Administrator(AZ-104)</a:t>
            </a:r>
          </a:p>
          <a:p>
            <a:pPr marL="0" indent="0">
              <a:buFont typeface="Arial" panose="020B0604020202020204" pitchFamily="34" charset="0"/>
              <a:buNone/>
            </a:pPr>
            <a:endParaRPr lang="en-US" sz="2400" dirty="0">
              <a:solidFill>
                <a:schemeClr val="accent5">
                  <a:lumMod val="50000"/>
                </a:schemeClr>
              </a:solidFill>
            </a:endParaRPr>
          </a:p>
        </p:txBody>
      </p:sp>
      <p:sp>
        <p:nvSpPr>
          <p:cNvPr id="7" name="Content Placeholder 9">
            <a:extLst>
              <a:ext uri="{FF2B5EF4-FFF2-40B4-BE49-F238E27FC236}">
                <a16:creationId xmlns:a16="http://schemas.microsoft.com/office/drawing/2014/main" id="{C040A0C8-348D-FC92-4DAF-96B271EDA344}"/>
              </a:ext>
            </a:extLst>
          </p:cNvPr>
          <p:cNvSpPr txBox="1">
            <a:spLocks/>
          </p:cNvSpPr>
          <p:nvPr/>
        </p:nvSpPr>
        <p:spPr>
          <a:xfrm>
            <a:off x="3058556" y="725071"/>
            <a:ext cx="6035251" cy="40481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She/Her</a:t>
            </a:r>
          </a:p>
        </p:txBody>
      </p:sp>
      <p:sp>
        <p:nvSpPr>
          <p:cNvPr id="8" name="Content Placeholder 4">
            <a:extLst>
              <a:ext uri="{FF2B5EF4-FFF2-40B4-BE49-F238E27FC236}">
                <a16:creationId xmlns:a16="http://schemas.microsoft.com/office/drawing/2014/main" id="{E6A3B56A-1BED-9663-7C45-A990F75A8B71}"/>
              </a:ext>
            </a:extLst>
          </p:cNvPr>
          <p:cNvSpPr txBox="1">
            <a:spLocks/>
          </p:cNvSpPr>
          <p:nvPr/>
        </p:nvSpPr>
        <p:spPr>
          <a:xfrm>
            <a:off x="883043" y="3437148"/>
            <a:ext cx="1612978" cy="64778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@AlpaB7</a:t>
            </a:r>
          </a:p>
        </p:txBody>
      </p:sp>
      <p:sp>
        <p:nvSpPr>
          <p:cNvPr id="10" name="Content Placeholder 5">
            <a:extLst>
              <a:ext uri="{FF2B5EF4-FFF2-40B4-BE49-F238E27FC236}">
                <a16:creationId xmlns:a16="http://schemas.microsoft.com/office/drawing/2014/main" id="{0481AE8D-0E2C-5C25-E65B-C277D460453C}"/>
              </a:ext>
            </a:extLst>
          </p:cNvPr>
          <p:cNvSpPr txBox="1">
            <a:spLocks/>
          </p:cNvSpPr>
          <p:nvPr/>
        </p:nvSpPr>
        <p:spPr>
          <a:xfrm>
            <a:off x="456180" y="4706416"/>
            <a:ext cx="6178806" cy="553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       @meetalpa</a:t>
            </a:r>
          </a:p>
        </p:txBody>
      </p:sp>
      <p:sp>
        <p:nvSpPr>
          <p:cNvPr id="11" name="Content Placeholder 6">
            <a:extLst>
              <a:ext uri="{FF2B5EF4-FFF2-40B4-BE49-F238E27FC236}">
                <a16:creationId xmlns:a16="http://schemas.microsoft.com/office/drawing/2014/main" id="{4DF8FE97-A1A6-18E9-BC47-A99AFCE52F0F}"/>
              </a:ext>
            </a:extLst>
          </p:cNvPr>
          <p:cNvSpPr txBox="1">
            <a:spLocks/>
          </p:cNvSpPr>
          <p:nvPr/>
        </p:nvSpPr>
        <p:spPr>
          <a:xfrm>
            <a:off x="917115" y="2955518"/>
            <a:ext cx="3125488" cy="5532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alpabuddhabhatti</a:t>
            </a:r>
          </a:p>
        </p:txBody>
      </p:sp>
      <p:pic>
        <p:nvPicPr>
          <p:cNvPr id="12" name="Picture 12" descr="High quality linkedin media social social media square icon - Social Media  Square Flat | Free icons">
            <a:extLst>
              <a:ext uri="{FF2B5EF4-FFF2-40B4-BE49-F238E27FC236}">
                <a16:creationId xmlns:a16="http://schemas.microsoft.com/office/drawing/2014/main" id="{14804807-CCFA-89A5-B3CD-11AD753474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0689" y="3025706"/>
            <a:ext cx="460222" cy="412833"/>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6">
            <a:extLst>
              <a:ext uri="{FF2B5EF4-FFF2-40B4-BE49-F238E27FC236}">
                <a16:creationId xmlns:a16="http://schemas.microsoft.com/office/drawing/2014/main" id="{B5193530-E845-4373-54B4-2D4E54488C97}"/>
              </a:ext>
            </a:extLst>
          </p:cNvPr>
          <p:cNvSpPr txBox="1">
            <a:spLocks/>
          </p:cNvSpPr>
          <p:nvPr/>
        </p:nvSpPr>
        <p:spPr>
          <a:xfrm>
            <a:off x="930515" y="4114804"/>
            <a:ext cx="6659392" cy="5532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alpaBuddhabhatti/</a:t>
            </a:r>
            <a:r>
              <a:rPr kumimoji="0" lang="en-US" sz="20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AzureOpenAI</a:t>
            </a:r>
          </a:p>
        </p:txBody>
      </p:sp>
      <p:sp>
        <p:nvSpPr>
          <p:cNvPr id="18" name="TextBox 17">
            <a:extLst>
              <a:ext uri="{FF2B5EF4-FFF2-40B4-BE49-F238E27FC236}">
                <a16:creationId xmlns:a16="http://schemas.microsoft.com/office/drawing/2014/main" id="{12A10700-56AE-B146-5911-76A23D5A77B1}"/>
              </a:ext>
            </a:extLst>
          </p:cNvPr>
          <p:cNvSpPr txBox="1"/>
          <p:nvPr/>
        </p:nvSpPr>
        <p:spPr>
          <a:xfrm>
            <a:off x="930385" y="5185490"/>
            <a:ext cx="743335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chemeClr val="accent5">
                    <a:lumMod val="50000"/>
                  </a:schemeClr>
                </a:solidFill>
                <a:effectLst/>
                <a:uLnTx/>
                <a:uFillTx/>
                <a:latin typeface="Calibri" panose="020F0502020204030204"/>
                <a:ea typeface="+mn-ea"/>
                <a:cs typeface="+mn-cs"/>
              </a:rPr>
              <a:t>@alpabuddhabhatti</a:t>
            </a:r>
          </a:p>
        </p:txBody>
      </p:sp>
      <p:pic>
        <p:nvPicPr>
          <p:cNvPr id="19" name="Picture 18">
            <a:extLst>
              <a:ext uri="{FF2B5EF4-FFF2-40B4-BE49-F238E27FC236}">
                <a16:creationId xmlns:a16="http://schemas.microsoft.com/office/drawing/2014/main" id="{8FD2A085-B707-0ACF-B335-9AABD4071236}"/>
              </a:ext>
            </a:extLst>
          </p:cNvPr>
          <p:cNvPicPr>
            <a:picLocks noChangeAspect="1"/>
          </p:cNvPicPr>
          <p:nvPr/>
        </p:nvPicPr>
        <p:blipFill>
          <a:blip r:embed="rId8"/>
          <a:stretch>
            <a:fillRect/>
          </a:stretch>
        </p:blipFill>
        <p:spPr>
          <a:xfrm>
            <a:off x="456181" y="4745286"/>
            <a:ext cx="502507" cy="385176"/>
          </a:xfrm>
          <a:prstGeom prst="rect">
            <a:avLst/>
          </a:prstGeom>
        </p:spPr>
      </p:pic>
      <p:pic>
        <p:nvPicPr>
          <p:cNvPr id="20" name="Picture 19">
            <a:extLst>
              <a:ext uri="{FF2B5EF4-FFF2-40B4-BE49-F238E27FC236}">
                <a16:creationId xmlns:a16="http://schemas.microsoft.com/office/drawing/2014/main" id="{EB351918-E7EB-07CF-922A-74B9779132B9}"/>
              </a:ext>
            </a:extLst>
          </p:cNvPr>
          <p:cNvPicPr>
            <a:picLocks noChangeAspect="1"/>
          </p:cNvPicPr>
          <p:nvPr/>
        </p:nvPicPr>
        <p:blipFill>
          <a:blip r:embed="rId9"/>
          <a:stretch>
            <a:fillRect/>
          </a:stretch>
        </p:blipFill>
        <p:spPr>
          <a:xfrm>
            <a:off x="444634" y="5268506"/>
            <a:ext cx="519310" cy="456563"/>
          </a:xfrm>
          <a:prstGeom prst="rect">
            <a:avLst/>
          </a:prstGeom>
        </p:spPr>
      </p:pic>
      <p:pic>
        <p:nvPicPr>
          <p:cNvPr id="21" name="Picture 6" descr="Twitter Icon | Twitter icon, Twitter logo, Twitter followers">
            <a:extLst>
              <a:ext uri="{FF2B5EF4-FFF2-40B4-BE49-F238E27FC236}">
                <a16:creationId xmlns:a16="http://schemas.microsoft.com/office/drawing/2014/main" id="{C5B126E0-3AEE-615F-74E6-1AB01C3605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9996" y="3549197"/>
            <a:ext cx="470915" cy="493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B2E04956-F905-78C2-706D-16309F451B69}"/>
              </a:ext>
            </a:extLst>
          </p:cNvPr>
          <p:cNvPicPr>
            <a:picLocks noChangeAspect="1"/>
          </p:cNvPicPr>
          <p:nvPr/>
        </p:nvPicPr>
        <p:blipFill>
          <a:blip r:embed="rId11"/>
          <a:stretch>
            <a:fillRect/>
          </a:stretch>
        </p:blipFill>
        <p:spPr>
          <a:xfrm>
            <a:off x="440689" y="4124378"/>
            <a:ext cx="423161" cy="405455"/>
          </a:xfrm>
          <a:prstGeom prst="rect">
            <a:avLst/>
          </a:prstGeom>
        </p:spPr>
      </p:pic>
      <p:pic>
        <p:nvPicPr>
          <p:cNvPr id="23" name="Picture 22">
            <a:extLst>
              <a:ext uri="{FF2B5EF4-FFF2-40B4-BE49-F238E27FC236}">
                <a16:creationId xmlns:a16="http://schemas.microsoft.com/office/drawing/2014/main" id="{ABF527CE-F767-7D01-00AC-7744232F457D}"/>
              </a:ext>
            </a:extLst>
          </p:cNvPr>
          <p:cNvPicPr>
            <a:picLocks noChangeAspect="1"/>
          </p:cNvPicPr>
          <p:nvPr/>
        </p:nvPicPr>
        <p:blipFill>
          <a:blip r:embed="rId12"/>
          <a:stretch>
            <a:fillRect/>
          </a:stretch>
        </p:blipFill>
        <p:spPr>
          <a:xfrm>
            <a:off x="5997179" y="2009865"/>
            <a:ext cx="1787130" cy="1802018"/>
          </a:xfrm>
          <a:prstGeom prst="rect">
            <a:avLst/>
          </a:prstGeom>
        </p:spPr>
      </p:pic>
      <p:sp>
        <p:nvSpPr>
          <p:cNvPr id="27" name="TextBox 26">
            <a:extLst>
              <a:ext uri="{FF2B5EF4-FFF2-40B4-BE49-F238E27FC236}">
                <a16:creationId xmlns:a16="http://schemas.microsoft.com/office/drawing/2014/main" id="{7B8FDE7A-FDDE-F50F-FD28-AC0086346626}"/>
              </a:ext>
            </a:extLst>
          </p:cNvPr>
          <p:cNvSpPr txBox="1"/>
          <p:nvPr/>
        </p:nvSpPr>
        <p:spPr>
          <a:xfrm>
            <a:off x="3035164" y="970785"/>
            <a:ext cx="6109062" cy="369332"/>
          </a:xfrm>
          <a:prstGeom prst="rect">
            <a:avLst/>
          </a:prstGeom>
          <a:noFill/>
        </p:spPr>
        <p:txBody>
          <a:bodyPr wrap="square">
            <a:spAutoFit/>
          </a:bodyPr>
          <a:lstStyle/>
          <a:p>
            <a:pPr marL="0" indent="0">
              <a:buFont typeface="Arial" panose="020B0604020202020204" pitchFamily="34" charset="0"/>
              <a:buNone/>
            </a:pPr>
            <a:r>
              <a:rPr lang="en-US" sz="1800" dirty="0">
                <a:solidFill>
                  <a:schemeClr val="accent5">
                    <a:lumMod val="50000"/>
                  </a:schemeClr>
                </a:solidFill>
              </a:rPr>
              <a:t>Azure Data Engineer/Trainer</a:t>
            </a:r>
          </a:p>
        </p:txBody>
      </p:sp>
      <p:pic>
        <p:nvPicPr>
          <p:cNvPr id="41" name="Picture 40" descr="Background pattern&#10;&#10;Description automatically generated">
            <a:extLst>
              <a:ext uri="{FF2B5EF4-FFF2-40B4-BE49-F238E27FC236}">
                <a16:creationId xmlns:a16="http://schemas.microsoft.com/office/drawing/2014/main" id="{7820DA0A-302D-2D7A-98FF-91405D044294}"/>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9093807" y="1785940"/>
            <a:ext cx="3219450" cy="2419050"/>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pic>
        <p:nvPicPr>
          <p:cNvPr id="42" name="Picture 41" descr="A blue and blue lego&#10;&#10;Description automatically generated">
            <a:extLst>
              <a:ext uri="{FF2B5EF4-FFF2-40B4-BE49-F238E27FC236}">
                <a16:creationId xmlns:a16="http://schemas.microsoft.com/office/drawing/2014/main" id="{6570BAE7-9CDC-AA57-7724-164ADDA8C4E5}"/>
              </a:ext>
            </a:extLst>
          </p:cNvPr>
          <p:cNvPicPr>
            <a:picLocks noChangeAspect="1"/>
          </p:cNvPicPr>
          <p:nvPr/>
        </p:nvPicPr>
        <p:blipFill rotWithShape="1">
          <a:blip r:embed="rId14">
            <a:extLst>
              <a:ext uri="{28A0092B-C50C-407E-A947-70E740481C1C}">
                <a14:useLocalDpi xmlns:a14="http://schemas.microsoft.com/office/drawing/2010/main" val="0"/>
              </a:ext>
            </a:extLst>
          </a:blip>
          <a:srcRect l="12799" t="13914" r="12940" b="18972"/>
          <a:stretch/>
        </p:blipFill>
        <p:spPr>
          <a:xfrm>
            <a:off x="9147647" y="2024769"/>
            <a:ext cx="3349831" cy="1802018"/>
          </a:xfrm>
          <a:prstGeom prst="rect">
            <a:avLst/>
          </a:prstGeom>
        </p:spPr>
      </p:pic>
    </p:spTree>
    <p:extLst>
      <p:ext uri="{BB962C8B-B14F-4D97-AF65-F5344CB8AC3E}">
        <p14:creationId xmlns:p14="http://schemas.microsoft.com/office/powerpoint/2010/main" val="1244132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fontScale="62500" lnSpcReduction="20000"/>
          </a:bodyPr>
          <a:lstStyle/>
          <a:p>
            <a:r>
              <a:rPr lang="en-GB" dirty="0"/>
              <a:t>During this concise yet comprehensive session, we’ll immerse ourselves in the realm of Azure OpenAI. We will delve into the fundamental principles, capabilities, and practical use cases of this cutting-edge AI technology. Whether you’re new to Azure OpenAI or seeking a quick refresher, this session will serve as your gateway to unlock its full potential.</a:t>
            </a:r>
          </a:p>
          <a:p>
            <a:endParaRPr lang="en-GB" dirty="0"/>
          </a:p>
          <a:p>
            <a:r>
              <a:rPr lang="en-GB" dirty="0"/>
              <a:t>In this demonstration, we will focus on the following technologies:</a:t>
            </a:r>
          </a:p>
          <a:p>
            <a:endParaRPr lang="en-GB" dirty="0"/>
          </a:p>
          <a:p>
            <a:r>
              <a:rPr lang="en-GB" dirty="0"/>
              <a:t>1. Azure OpenAI</a:t>
            </a:r>
          </a:p>
          <a:p>
            <a:r>
              <a:rPr lang="en-GB" dirty="0"/>
              <a:t>2. Azure Data Factory</a:t>
            </a:r>
          </a:p>
          <a:p>
            <a:r>
              <a:rPr lang="en-GB" dirty="0"/>
              <a:t>3. Microsoft Fabric</a:t>
            </a:r>
          </a:p>
          <a:p>
            <a:r>
              <a:rPr lang="en-GB" dirty="0"/>
              <a:t>4. Azure SQL/ </a:t>
            </a:r>
            <a:r>
              <a:rPr lang="en-GB" dirty="0" err="1"/>
              <a:t>LakeHouse</a:t>
            </a:r>
            <a:endParaRPr lang="en-GB" dirty="0"/>
          </a:p>
          <a:p>
            <a:r>
              <a:rPr lang="en-GB" dirty="0"/>
              <a:t>5. Visual studio Code</a:t>
            </a:r>
          </a:p>
          <a:p>
            <a:endParaRPr lang="en-GB" dirty="0"/>
          </a:p>
          <a:p>
            <a:r>
              <a:rPr lang="en-GB" dirty="0"/>
              <a:t>You’ll gain valuable insights to effectively grasp and employ Azure OpenAI, paving the way for further exploration and integration into your projects.</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Abstract </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1042296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fontScale="25000" lnSpcReduction="20000"/>
          </a:bodyPr>
          <a:lstStyle/>
          <a:p>
            <a:pPr>
              <a:buFont typeface="+mj-lt"/>
              <a:buAutoNum type="arabicPeriod"/>
            </a:pPr>
            <a:r>
              <a:rPr lang="en-GB" sz="11200" b="1" dirty="0"/>
              <a:t>Quick Overview of Azure OpenAI</a:t>
            </a:r>
            <a:endParaRPr lang="en-GB" sz="11200" dirty="0"/>
          </a:p>
          <a:p>
            <a:pPr lvl="1">
              <a:buFont typeface="Wingdings" panose="05000000000000000000" pitchFamily="2" charset="2"/>
              <a:buChar char="Ø"/>
            </a:pPr>
            <a:r>
              <a:rPr lang="en-GB" sz="11200" dirty="0"/>
              <a:t>What it is, Why it's important, and How it works</a:t>
            </a:r>
          </a:p>
          <a:p>
            <a:pPr>
              <a:buFont typeface="+mj-lt"/>
              <a:buAutoNum type="arabicPeriod"/>
            </a:pPr>
            <a:r>
              <a:rPr lang="en-GB" sz="11200" b="1" dirty="0"/>
              <a:t>Demos</a:t>
            </a:r>
            <a:endParaRPr lang="en-GB" sz="11200" dirty="0"/>
          </a:p>
          <a:p>
            <a:pPr lvl="1">
              <a:buFont typeface="Wingdings" panose="05000000000000000000" pitchFamily="2" charset="2"/>
              <a:buChar char="Ø"/>
            </a:pPr>
            <a:r>
              <a:rPr lang="en-GB" sz="11200" dirty="0"/>
              <a:t>Consuming Azure OpenAI in various ways</a:t>
            </a:r>
          </a:p>
          <a:p>
            <a:pPr lvl="1">
              <a:buFont typeface="Wingdings" panose="05000000000000000000" pitchFamily="2" charset="2"/>
              <a:buChar char="Ø"/>
            </a:pPr>
            <a:r>
              <a:rPr lang="en-GB" sz="11200" dirty="0"/>
              <a:t>Knowledgebase Q&amp;A (Blog URL as Knowledge data source)</a:t>
            </a:r>
          </a:p>
          <a:p>
            <a:pPr lvl="1">
              <a:buFont typeface="Wingdings" panose="05000000000000000000" pitchFamily="2" charset="2"/>
              <a:buChar char="Ø"/>
            </a:pPr>
            <a:r>
              <a:rPr lang="en-GB" sz="11200" dirty="0"/>
              <a:t>Orchestrating Azure OpenAI with Azure Data Factory (ADF) for order delay notifications</a:t>
            </a:r>
          </a:p>
          <a:p>
            <a:pPr lvl="1">
              <a:buFont typeface="Wingdings" panose="05000000000000000000" pitchFamily="2" charset="2"/>
              <a:buChar char="Ø"/>
            </a:pPr>
            <a:r>
              <a:rPr lang="en-GB" sz="11200" dirty="0"/>
              <a:t>Natural Language Queries for Structured Databases</a:t>
            </a:r>
          </a:p>
          <a:p>
            <a:pPr>
              <a:buFont typeface="+mj-lt"/>
              <a:buAutoNum type="arabicPeriod"/>
            </a:pPr>
            <a:r>
              <a:rPr lang="en-GB" sz="11200" b="1" dirty="0"/>
              <a:t>Conclusion</a:t>
            </a:r>
            <a:endParaRPr lang="en-GB" sz="11200" dirty="0"/>
          </a:p>
          <a:p>
            <a:pPr lvl="1">
              <a:buFont typeface="Wingdings" panose="05000000000000000000" pitchFamily="2" charset="2"/>
              <a:buChar char="Ø"/>
            </a:pPr>
            <a:r>
              <a:rPr lang="en-GB" sz="11200" dirty="0"/>
              <a:t>Key takeaways and next steps</a:t>
            </a:r>
          </a:p>
          <a:p>
            <a:pPr>
              <a:buFont typeface="+mj-lt"/>
              <a:buAutoNum type="arabicPeriod"/>
            </a:pPr>
            <a:r>
              <a:rPr lang="en-GB" sz="11200" b="1" dirty="0"/>
              <a:t>Q&amp;A</a:t>
            </a:r>
            <a:endParaRPr lang="en-GB" sz="11200" dirty="0"/>
          </a:p>
          <a:p>
            <a:pPr lvl="1">
              <a:buFont typeface="Wingdings" panose="05000000000000000000" pitchFamily="2" charset="2"/>
              <a:buChar char="Ø"/>
            </a:pPr>
            <a:r>
              <a:rPr lang="en-GB" sz="11200" dirty="0"/>
              <a:t>Open floor for questions and answers</a:t>
            </a:r>
          </a:p>
          <a:p>
            <a:pPr marL="0" indent="0">
              <a:buNone/>
            </a:pPr>
            <a:r>
              <a:rPr lang="en-GB" sz="11200" dirty="0"/>
              <a:t>             </a:t>
            </a:r>
          </a:p>
          <a:p>
            <a:pPr marL="0" indent="0">
              <a:buNone/>
            </a:pPr>
            <a:r>
              <a:rPr lang="en-GB" dirty="0"/>
              <a:t>                </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5</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Agenda</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1490033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0778EFC-CC57-4EF6-89FF-014E742142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9" name="Object 8" hidden="1">
                        <a:extLst>
                          <a:ext uri="{FF2B5EF4-FFF2-40B4-BE49-F238E27FC236}">
                            <a16:creationId xmlns:a16="http://schemas.microsoft.com/office/drawing/2014/main" id="{50778EFC-CC57-4EF6-89FF-014E7421429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0" name="Rectángulo 6175">
            <a:extLst>
              <a:ext uri="{FF2B5EF4-FFF2-40B4-BE49-F238E27FC236}">
                <a16:creationId xmlns:a16="http://schemas.microsoft.com/office/drawing/2014/main" id="{86A51F14-CEC0-4873-B851-90AD5CCD0617}"/>
              </a:ext>
            </a:extLst>
          </p:cNvPr>
          <p:cNvSpPr/>
          <p:nvPr/>
        </p:nvSpPr>
        <p:spPr>
          <a:xfrm>
            <a:off x="7913" y="4500462"/>
            <a:ext cx="12214702" cy="2387600"/>
          </a:xfrm>
          <a:prstGeom prst="rect">
            <a:avLst/>
          </a:pr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任意多边形: 形状 16">
            <a:extLst>
              <a:ext uri="{FF2B5EF4-FFF2-40B4-BE49-F238E27FC236}">
                <a16:creationId xmlns:a16="http://schemas.microsoft.com/office/drawing/2014/main" id="{049CEE6A-F0A8-4DFA-9341-6025BABA637D}"/>
              </a:ext>
            </a:extLst>
          </p:cNvPr>
          <p:cNvSpPr/>
          <p:nvPr/>
        </p:nvSpPr>
        <p:spPr>
          <a:xfrm>
            <a:off x="0" y="4238171"/>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6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46">
            <a:extLst>
              <a:ext uri="{FF2B5EF4-FFF2-40B4-BE49-F238E27FC236}">
                <a16:creationId xmlns:a16="http://schemas.microsoft.com/office/drawing/2014/main" id="{6FF0B403-FADC-424A-A227-59D6B88F2456}"/>
              </a:ext>
            </a:extLst>
          </p:cNvPr>
          <p:cNvSpPr/>
          <p:nvPr/>
        </p:nvSpPr>
        <p:spPr>
          <a:xfrm>
            <a:off x="669963" y="1204256"/>
            <a:ext cx="6833921" cy="4449489"/>
          </a:xfrm>
          <a:prstGeom prst="roundRect">
            <a:avLst>
              <a:gd name="adj" fmla="val 703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Rectangle 77">
            <a:extLst>
              <a:ext uri="{FF2B5EF4-FFF2-40B4-BE49-F238E27FC236}">
                <a16:creationId xmlns:a16="http://schemas.microsoft.com/office/drawing/2014/main" id="{9B2A14CA-B27E-4A65-85F3-621B5BA14675}"/>
              </a:ext>
            </a:extLst>
          </p:cNvPr>
          <p:cNvSpPr/>
          <p:nvPr/>
        </p:nvSpPr>
        <p:spPr>
          <a:xfrm>
            <a:off x="1104477" y="0"/>
            <a:ext cx="1175537" cy="1385657"/>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F1280CC-AF01-4FA6-9B49-8F44EB574ACE}"/>
              </a:ext>
            </a:extLst>
          </p:cNvPr>
          <p:cNvSpPr/>
          <p:nvPr/>
        </p:nvSpPr>
        <p:spPr>
          <a:xfrm>
            <a:off x="1104477" y="769023"/>
            <a:ext cx="1175537" cy="1175537"/>
          </a:xfrm>
          <a:prstGeom prst="ellipse">
            <a:avLst/>
          </a:prstGeom>
          <a:solidFill>
            <a:srgbClr val="D0101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F99D574-3FCD-4173-937D-0FA446AEB9D2}"/>
              </a:ext>
            </a:extLst>
          </p:cNvPr>
          <p:cNvSpPr/>
          <p:nvPr/>
        </p:nvSpPr>
        <p:spPr>
          <a:xfrm>
            <a:off x="1324575" y="991834"/>
            <a:ext cx="729915" cy="729915"/>
          </a:xfrm>
          <a:prstGeom prst="ellipse">
            <a:avLst/>
          </a:prstGeom>
          <a:solidFill>
            <a:schemeClr val="bg1"/>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任意多边形: 形状 16">
            <a:extLst>
              <a:ext uri="{FF2B5EF4-FFF2-40B4-BE49-F238E27FC236}">
                <a16:creationId xmlns:a16="http://schemas.microsoft.com/office/drawing/2014/main" id="{CD17D5EF-C3CA-430D-8D78-9B7A4A92E88A}"/>
              </a:ext>
            </a:extLst>
          </p:cNvPr>
          <p:cNvSpPr/>
          <p:nvPr/>
        </p:nvSpPr>
        <p:spPr>
          <a:xfrm rot="16200000">
            <a:off x="8077322"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16">
            <a:extLst>
              <a:ext uri="{FF2B5EF4-FFF2-40B4-BE49-F238E27FC236}">
                <a16:creationId xmlns:a16="http://schemas.microsoft.com/office/drawing/2014/main" id="{CC5943E8-7862-4DAC-87C4-7F35D6FBC9CD}"/>
              </a:ext>
            </a:extLst>
          </p:cNvPr>
          <p:cNvSpPr/>
          <p:nvPr/>
        </p:nvSpPr>
        <p:spPr>
          <a:xfrm rot="16200000">
            <a:off x="8077322"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ctángulo 6175">
            <a:extLst>
              <a:ext uri="{FF2B5EF4-FFF2-40B4-BE49-F238E27FC236}">
                <a16:creationId xmlns:a16="http://schemas.microsoft.com/office/drawing/2014/main" id="{8B9CA6E7-7271-4C1A-9106-2069F65592DD}"/>
              </a:ext>
            </a:extLst>
          </p:cNvPr>
          <p:cNvSpPr/>
          <p:nvPr/>
        </p:nvSpPr>
        <p:spPr>
          <a:xfrm>
            <a:off x="9681028" y="0"/>
            <a:ext cx="2533673" cy="6858000"/>
          </a:xfrm>
          <a:prstGeom prst="rect">
            <a:avLst/>
          </a:prstGeom>
          <a:solidFill>
            <a:srgbClr val="D01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ángulo 6175">
            <a:extLst>
              <a:ext uri="{FF2B5EF4-FFF2-40B4-BE49-F238E27FC236}">
                <a16:creationId xmlns:a16="http://schemas.microsoft.com/office/drawing/2014/main" id="{63057CCC-8D68-4B3B-A6A3-B3A9F797FE6D}"/>
              </a:ext>
            </a:extLst>
          </p:cNvPr>
          <p:cNvSpPr/>
          <p:nvPr/>
        </p:nvSpPr>
        <p:spPr>
          <a:xfrm>
            <a:off x="11829143" y="0"/>
            <a:ext cx="385557" cy="6858000"/>
          </a:xfrm>
          <a:prstGeom prst="rect">
            <a:avLst/>
          </a:pr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任意多边形: 形状 16">
            <a:extLst>
              <a:ext uri="{FF2B5EF4-FFF2-40B4-BE49-F238E27FC236}">
                <a16:creationId xmlns:a16="http://schemas.microsoft.com/office/drawing/2014/main" id="{BFC38C69-061C-4D96-8765-E5AE867E3A82}"/>
              </a:ext>
            </a:extLst>
          </p:cNvPr>
          <p:cNvSpPr/>
          <p:nvPr/>
        </p:nvSpPr>
        <p:spPr>
          <a:xfrm rot="16200000">
            <a:off x="10254466" y="1139249"/>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16">
            <a:extLst>
              <a:ext uri="{FF2B5EF4-FFF2-40B4-BE49-F238E27FC236}">
                <a16:creationId xmlns:a16="http://schemas.microsoft.com/office/drawing/2014/main" id="{1FE673F1-E8EA-4A14-BD79-3511A9C956BC}"/>
              </a:ext>
            </a:extLst>
          </p:cNvPr>
          <p:cNvSpPr/>
          <p:nvPr/>
        </p:nvSpPr>
        <p:spPr>
          <a:xfrm rot="16200000">
            <a:off x="10254466" y="5254294"/>
            <a:ext cx="2742954" cy="464457"/>
          </a:xfrm>
          <a:custGeom>
            <a:avLst/>
            <a:gdLst>
              <a:gd name="connsiteX0" fmla="*/ 75600 w 2136775"/>
              <a:gd name="connsiteY0" fmla="*/ 0 h 346075"/>
              <a:gd name="connsiteX1" fmla="*/ 279529 w 2136775"/>
              <a:gd name="connsiteY1" fmla="*/ 0 h 346075"/>
              <a:gd name="connsiteX2" fmla="*/ 279529 w 2136775"/>
              <a:gd name="connsiteY2" fmla="*/ 82894 h 346075"/>
              <a:gd name="connsiteX3" fmla="*/ 431929 w 2136775"/>
              <a:gd name="connsiteY3" fmla="*/ 82894 h 346075"/>
              <a:gd name="connsiteX4" fmla="*/ 431929 w 2136775"/>
              <a:gd name="connsiteY4" fmla="*/ 0 h 346075"/>
              <a:gd name="connsiteX5" fmla="*/ 635858 w 2136775"/>
              <a:gd name="connsiteY5" fmla="*/ 0 h 346075"/>
              <a:gd name="connsiteX6" fmla="*/ 635858 w 2136775"/>
              <a:gd name="connsiteY6" fmla="*/ 82894 h 346075"/>
              <a:gd name="connsiteX7" fmla="*/ 788258 w 2136775"/>
              <a:gd name="connsiteY7" fmla="*/ 82894 h 346075"/>
              <a:gd name="connsiteX8" fmla="*/ 788258 w 2136775"/>
              <a:gd name="connsiteY8" fmla="*/ 0 h 346075"/>
              <a:gd name="connsiteX9" fmla="*/ 992187 w 2136775"/>
              <a:gd name="connsiteY9" fmla="*/ 0 h 346075"/>
              <a:gd name="connsiteX10" fmla="*/ 992187 w 2136775"/>
              <a:gd name="connsiteY10" fmla="*/ 82894 h 346075"/>
              <a:gd name="connsiteX11" fmla="*/ 1144587 w 2136775"/>
              <a:gd name="connsiteY11" fmla="*/ 82894 h 346075"/>
              <a:gd name="connsiteX12" fmla="*/ 1144587 w 2136775"/>
              <a:gd name="connsiteY12" fmla="*/ 0 h 346075"/>
              <a:gd name="connsiteX13" fmla="*/ 1348516 w 2136775"/>
              <a:gd name="connsiteY13" fmla="*/ 0 h 346075"/>
              <a:gd name="connsiteX14" fmla="*/ 1348516 w 2136775"/>
              <a:gd name="connsiteY14" fmla="*/ 82894 h 346075"/>
              <a:gd name="connsiteX15" fmla="*/ 1500916 w 2136775"/>
              <a:gd name="connsiteY15" fmla="*/ 82894 h 346075"/>
              <a:gd name="connsiteX16" fmla="*/ 1500916 w 2136775"/>
              <a:gd name="connsiteY16" fmla="*/ 0 h 346075"/>
              <a:gd name="connsiteX17" fmla="*/ 1704845 w 2136775"/>
              <a:gd name="connsiteY17" fmla="*/ 0 h 346075"/>
              <a:gd name="connsiteX18" fmla="*/ 1704845 w 2136775"/>
              <a:gd name="connsiteY18" fmla="*/ 82894 h 346075"/>
              <a:gd name="connsiteX19" fmla="*/ 1857245 w 2136775"/>
              <a:gd name="connsiteY19" fmla="*/ 82894 h 346075"/>
              <a:gd name="connsiteX20" fmla="*/ 1857245 w 2136775"/>
              <a:gd name="connsiteY20" fmla="*/ 0 h 346075"/>
              <a:gd name="connsiteX21" fmla="*/ 2061175 w 2136775"/>
              <a:gd name="connsiteY21" fmla="*/ 0 h 346075"/>
              <a:gd name="connsiteX22" fmla="*/ 2061175 w 2136775"/>
              <a:gd name="connsiteY22" fmla="*/ 82894 h 346075"/>
              <a:gd name="connsiteX23" fmla="*/ 2136775 w 2136775"/>
              <a:gd name="connsiteY23" fmla="*/ 82894 h 346075"/>
              <a:gd name="connsiteX24" fmla="*/ 2136775 w 2136775"/>
              <a:gd name="connsiteY24" fmla="*/ 346075 h 346075"/>
              <a:gd name="connsiteX25" fmla="*/ 0 w 2136775"/>
              <a:gd name="connsiteY25" fmla="*/ 346075 h 346075"/>
              <a:gd name="connsiteX26" fmla="*/ 0 w 2136775"/>
              <a:gd name="connsiteY26" fmla="*/ 82894 h 346075"/>
              <a:gd name="connsiteX27" fmla="*/ 75600 w 2136775"/>
              <a:gd name="connsiteY27" fmla="*/ 82894 h 3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36775" h="346075">
                <a:moveTo>
                  <a:pt x="75600" y="0"/>
                </a:moveTo>
                <a:lnTo>
                  <a:pt x="279529" y="0"/>
                </a:lnTo>
                <a:lnTo>
                  <a:pt x="279529" y="82894"/>
                </a:lnTo>
                <a:lnTo>
                  <a:pt x="431929" y="82894"/>
                </a:lnTo>
                <a:lnTo>
                  <a:pt x="431929" y="0"/>
                </a:lnTo>
                <a:lnTo>
                  <a:pt x="635858" y="0"/>
                </a:lnTo>
                <a:lnTo>
                  <a:pt x="635858" y="82894"/>
                </a:lnTo>
                <a:lnTo>
                  <a:pt x="788258" y="82894"/>
                </a:lnTo>
                <a:lnTo>
                  <a:pt x="788258" y="0"/>
                </a:lnTo>
                <a:lnTo>
                  <a:pt x="992187" y="0"/>
                </a:lnTo>
                <a:lnTo>
                  <a:pt x="992187" y="82894"/>
                </a:lnTo>
                <a:lnTo>
                  <a:pt x="1144587" y="82894"/>
                </a:lnTo>
                <a:lnTo>
                  <a:pt x="1144587" y="0"/>
                </a:lnTo>
                <a:lnTo>
                  <a:pt x="1348516" y="0"/>
                </a:lnTo>
                <a:lnTo>
                  <a:pt x="1348516" y="82894"/>
                </a:lnTo>
                <a:lnTo>
                  <a:pt x="1500916" y="82894"/>
                </a:lnTo>
                <a:lnTo>
                  <a:pt x="1500916" y="0"/>
                </a:lnTo>
                <a:lnTo>
                  <a:pt x="1704845" y="0"/>
                </a:lnTo>
                <a:lnTo>
                  <a:pt x="1704845" y="82894"/>
                </a:lnTo>
                <a:lnTo>
                  <a:pt x="1857245" y="82894"/>
                </a:lnTo>
                <a:lnTo>
                  <a:pt x="1857245" y="0"/>
                </a:lnTo>
                <a:lnTo>
                  <a:pt x="2061175" y="0"/>
                </a:lnTo>
                <a:lnTo>
                  <a:pt x="2061175" y="82894"/>
                </a:lnTo>
                <a:lnTo>
                  <a:pt x="2136775" y="82894"/>
                </a:lnTo>
                <a:lnTo>
                  <a:pt x="2136775" y="346075"/>
                </a:lnTo>
                <a:lnTo>
                  <a:pt x="0" y="346075"/>
                </a:lnTo>
                <a:lnTo>
                  <a:pt x="0" y="82894"/>
                </a:lnTo>
                <a:lnTo>
                  <a:pt x="75600" y="82894"/>
                </a:lnTo>
                <a:close/>
              </a:path>
            </a:pathLst>
          </a:custGeom>
          <a:solidFill>
            <a:srgbClr val="98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46">
            <a:extLst>
              <a:ext uri="{FF2B5EF4-FFF2-40B4-BE49-F238E27FC236}">
                <a16:creationId xmlns:a16="http://schemas.microsoft.com/office/drawing/2014/main" id="{69D15F79-29F9-45CC-9D3C-E64A8C4AE0FA}"/>
              </a:ext>
            </a:extLst>
          </p:cNvPr>
          <p:cNvSpPr/>
          <p:nvPr/>
        </p:nvSpPr>
        <p:spPr>
          <a:xfrm>
            <a:off x="6666889" y="1204256"/>
            <a:ext cx="5547811" cy="4449489"/>
          </a:xfrm>
          <a:custGeom>
            <a:avLst/>
            <a:gdLst>
              <a:gd name="connsiteX0" fmla="*/ 741596 w 6762750"/>
              <a:gd name="connsiteY0" fmla="*/ 0 h 4449489"/>
              <a:gd name="connsiteX1" fmla="*/ 6762750 w 6762750"/>
              <a:gd name="connsiteY1" fmla="*/ 0 h 4449489"/>
              <a:gd name="connsiteX2" fmla="*/ 6762750 w 6762750"/>
              <a:gd name="connsiteY2" fmla="*/ 4449489 h 4449489"/>
              <a:gd name="connsiteX3" fmla="*/ 741596 w 6762750"/>
              <a:gd name="connsiteY3" fmla="*/ 4449489 h 4449489"/>
              <a:gd name="connsiteX4" fmla="*/ 0 w 6762750"/>
              <a:gd name="connsiteY4" fmla="*/ 3707893 h 4449489"/>
              <a:gd name="connsiteX5" fmla="*/ 0 w 6762750"/>
              <a:gd name="connsiteY5" fmla="*/ 741596 h 4449489"/>
              <a:gd name="connsiteX6" fmla="*/ 741596 w 6762750"/>
              <a:gd name="connsiteY6" fmla="*/ 0 h 444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2750" h="4449489">
                <a:moveTo>
                  <a:pt x="741596" y="0"/>
                </a:moveTo>
                <a:lnTo>
                  <a:pt x="6762750" y="0"/>
                </a:lnTo>
                <a:lnTo>
                  <a:pt x="6762750" y="4449489"/>
                </a:lnTo>
                <a:lnTo>
                  <a:pt x="741596" y="4449489"/>
                </a:lnTo>
                <a:cubicBezTo>
                  <a:pt x="332024" y="4449489"/>
                  <a:pt x="0" y="4117465"/>
                  <a:pt x="0" y="3707893"/>
                </a:cubicBezTo>
                <a:lnTo>
                  <a:pt x="0" y="741596"/>
                </a:lnTo>
                <a:cubicBezTo>
                  <a:pt x="0" y="332024"/>
                  <a:pt x="332024" y="0"/>
                  <a:pt x="741596" y="0"/>
                </a:cubicBezTo>
                <a:close/>
              </a:path>
            </a:pathLst>
          </a:cu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A1F34D-EB98-4CAD-A1DE-7AC573B109A0}"/>
              </a:ext>
            </a:extLst>
          </p:cNvPr>
          <p:cNvSpPr>
            <a:spLocks noGrp="1"/>
          </p:cNvSpPr>
          <p:nvPr>
            <p:ph type="title"/>
          </p:nvPr>
        </p:nvSpPr>
        <p:spPr>
          <a:xfrm>
            <a:off x="1189607" y="2925046"/>
            <a:ext cx="4303725" cy="741568"/>
          </a:xfrm>
        </p:spPr>
        <p:txBody>
          <a:bodyPr lIns="0" rIns="0">
            <a:normAutofit fontScale="90000"/>
          </a:bodyPr>
          <a:lstStyle/>
          <a:p>
            <a:pPr algn="ctr"/>
            <a:r>
              <a:rPr lang="en-US" dirty="0">
                <a:solidFill>
                  <a:schemeClr val="tx1">
                    <a:lumMod val="75000"/>
                    <a:lumOff val="25000"/>
                  </a:schemeClr>
                </a:solidFill>
                <a:latin typeface="Segoe UI" panose="020B0502040204020203" pitchFamily="34" charset="0"/>
                <a:cs typeface="Segoe UI" panose="020B0502040204020203" pitchFamily="34" charset="0"/>
              </a:rPr>
              <a:t>1 </a:t>
            </a:r>
            <a:r>
              <a:rPr lang="en-US" sz="4400" i="1" dirty="0">
                <a:solidFill>
                  <a:schemeClr val="tx1">
                    <a:lumMod val="75000"/>
                    <a:lumOff val="25000"/>
                  </a:schemeClr>
                </a:solidFill>
                <a:latin typeface="Segoe UI" panose="020B0502040204020203" pitchFamily="34" charset="0"/>
                <a:cs typeface="Segoe UI" panose="020B0502040204020203" pitchFamily="34" charset="0"/>
              </a:rPr>
              <a:t>Azure OpenAI </a:t>
            </a:r>
            <a:br>
              <a:rPr lang="en-US" sz="4400" i="1" dirty="0">
                <a:solidFill>
                  <a:schemeClr val="tx1">
                    <a:lumMod val="75000"/>
                    <a:lumOff val="25000"/>
                  </a:schemeClr>
                </a:solidFill>
                <a:latin typeface="Segoe UI" panose="020B0502040204020203" pitchFamily="34" charset="0"/>
                <a:cs typeface="Segoe UI" panose="020B0502040204020203" pitchFamily="34" charset="0"/>
              </a:rPr>
            </a:br>
            <a:endParaRPr lang="en-US" b="1"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0C835E6-5275-478D-B06E-63B529F28218}"/>
              </a:ext>
            </a:extLst>
          </p:cNvPr>
          <p:cNvSpPr/>
          <p:nvPr/>
        </p:nvSpPr>
        <p:spPr>
          <a:xfrm>
            <a:off x="11239954" y="6519862"/>
            <a:ext cx="444500" cy="338137"/>
          </a:xfrm>
          <a:prstGeom prst="rect">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EDDE3A-9B37-43A6-8AC5-022DDD0AA58E}"/>
              </a:ext>
            </a:extLst>
          </p:cNvPr>
          <p:cNvSpPr/>
          <p:nvPr/>
        </p:nvSpPr>
        <p:spPr>
          <a:xfrm>
            <a:off x="11239954" y="6316662"/>
            <a:ext cx="444500" cy="444500"/>
          </a:xfrm>
          <a:prstGeom prst="ellipse">
            <a:avLst/>
          </a:prstGeom>
          <a:solidFill>
            <a:srgbClr val="FBF7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D0B669C6-75C7-488F-90E7-B0037991E11E}"/>
              </a:ext>
            </a:extLst>
          </p:cNvPr>
          <p:cNvSpPr>
            <a:spLocks noGrp="1"/>
          </p:cNvSpPr>
          <p:nvPr>
            <p:ph type="sldNum" sz="quarter" idx="12"/>
          </p:nvPr>
        </p:nvSpPr>
        <p:spPr>
          <a:xfrm>
            <a:off x="11296650" y="6356350"/>
            <a:ext cx="331108" cy="365125"/>
          </a:xfrm>
        </p:spPr>
        <p:txBody>
          <a:bodyPr lIns="0" tIns="0" rIns="0" bIns="0"/>
          <a:lstStyle>
            <a:lvl1pPr algn="ctr">
              <a:defRPr sz="900" b="1">
                <a:solidFill>
                  <a:schemeClr val="tx1">
                    <a:lumMod val="75000"/>
                    <a:lumOff val="25000"/>
                  </a:schemeClr>
                </a:solidFill>
                <a:latin typeface="Segoe UI" panose="020B0502040204020203" pitchFamily="34" charset="0"/>
                <a:cs typeface="Segoe UI" panose="020B0502040204020203" pitchFamily="34" charset="0"/>
              </a:defRPr>
            </a:lvl1pPr>
          </a:lstStyle>
          <a:p>
            <a:fld id="{8D05A9CD-9176-4D89-A414-3BEEE81BBC77}" type="slidenum">
              <a:rPr lang="en-US" smtClean="0"/>
              <a:pPr/>
              <a:t>6</a:t>
            </a:fld>
            <a:endParaRPr lang="en-US" dirty="0"/>
          </a:p>
        </p:txBody>
      </p:sp>
      <p:pic>
        <p:nvPicPr>
          <p:cNvPr id="53" name="Picture 52" descr="Background pattern&#10;&#10;Description automatically generated">
            <a:extLst>
              <a:ext uri="{FF2B5EF4-FFF2-40B4-BE49-F238E27FC236}">
                <a16:creationId xmlns:a16="http://schemas.microsoft.com/office/drawing/2014/main" id="{E1377084-21E0-42A7-B144-A69CF5A6D83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892413" y="1385657"/>
            <a:ext cx="5322288" cy="4021639"/>
          </a:xfrm>
          <a:custGeom>
            <a:avLst/>
            <a:gdLst>
              <a:gd name="connsiteX0" fmla="*/ 655598 w 5978515"/>
              <a:gd name="connsiteY0" fmla="*/ 0 h 4021639"/>
              <a:gd name="connsiteX1" fmla="*/ 5978515 w 5978515"/>
              <a:gd name="connsiteY1" fmla="*/ 0 h 4021639"/>
              <a:gd name="connsiteX2" fmla="*/ 5978515 w 5978515"/>
              <a:gd name="connsiteY2" fmla="*/ 4021639 h 4021639"/>
              <a:gd name="connsiteX3" fmla="*/ 655598 w 5978515"/>
              <a:gd name="connsiteY3" fmla="*/ 4021639 h 4021639"/>
              <a:gd name="connsiteX4" fmla="*/ 0 w 5978515"/>
              <a:gd name="connsiteY4" fmla="*/ 3351353 h 4021639"/>
              <a:gd name="connsiteX5" fmla="*/ 0 w 5978515"/>
              <a:gd name="connsiteY5" fmla="*/ 670286 h 4021639"/>
              <a:gd name="connsiteX6" fmla="*/ 655598 w 5978515"/>
              <a:gd name="connsiteY6" fmla="*/ 0 h 402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515" h="4021639">
                <a:moveTo>
                  <a:pt x="655598" y="0"/>
                </a:moveTo>
                <a:lnTo>
                  <a:pt x="5978515" y="0"/>
                </a:lnTo>
                <a:lnTo>
                  <a:pt x="5978515" y="4021639"/>
                </a:lnTo>
                <a:lnTo>
                  <a:pt x="655598" y="4021639"/>
                </a:lnTo>
                <a:cubicBezTo>
                  <a:pt x="293521" y="4021639"/>
                  <a:pt x="0" y="3721542"/>
                  <a:pt x="0" y="3351353"/>
                </a:cubicBezTo>
                <a:lnTo>
                  <a:pt x="0" y="670286"/>
                </a:lnTo>
                <a:cubicBezTo>
                  <a:pt x="0" y="300098"/>
                  <a:pt x="293521" y="0"/>
                  <a:pt x="655598" y="0"/>
                </a:cubicBezTo>
                <a:close/>
              </a:path>
            </a:pathLst>
          </a:custGeom>
        </p:spPr>
      </p:pic>
      <p:grpSp>
        <p:nvGrpSpPr>
          <p:cNvPr id="26" name="Group 25">
            <a:extLst>
              <a:ext uri="{FF2B5EF4-FFF2-40B4-BE49-F238E27FC236}">
                <a16:creationId xmlns:a16="http://schemas.microsoft.com/office/drawing/2014/main" id="{09971475-858B-487D-8875-A846C5AC2D16}"/>
              </a:ext>
            </a:extLst>
          </p:cNvPr>
          <p:cNvGrpSpPr/>
          <p:nvPr/>
        </p:nvGrpSpPr>
        <p:grpSpPr>
          <a:xfrm>
            <a:off x="1495252" y="1172799"/>
            <a:ext cx="388560" cy="367985"/>
            <a:chOff x="2805113" y="2247901"/>
            <a:chExt cx="779462" cy="738188"/>
          </a:xfrm>
          <a:effectLst>
            <a:outerShdw dist="63500" dir="2700000" algn="tl" rotWithShape="0">
              <a:prstClr val="black">
                <a:alpha val="20000"/>
              </a:prstClr>
            </a:outerShdw>
          </a:effectLst>
        </p:grpSpPr>
        <p:sp>
          <p:nvSpPr>
            <p:cNvPr id="28" name="Freeform 78">
              <a:extLst>
                <a:ext uri="{FF2B5EF4-FFF2-40B4-BE49-F238E27FC236}">
                  <a16:creationId xmlns:a16="http://schemas.microsoft.com/office/drawing/2014/main" id="{B7664ACB-8C2A-436E-89EA-05BADF2999C1}"/>
                </a:ext>
              </a:extLst>
            </p:cNvPr>
            <p:cNvSpPr>
              <a:spLocks/>
            </p:cNvSpPr>
            <p:nvPr/>
          </p:nvSpPr>
          <p:spPr bwMode="auto">
            <a:xfrm>
              <a:off x="3006725" y="2247901"/>
              <a:ext cx="577850" cy="738188"/>
            </a:xfrm>
            <a:custGeom>
              <a:avLst/>
              <a:gdLst>
                <a:gd name="T0" fmla="*/ 115 w 153"/>
                <a:gd name="T1" fmla="*/ 0 h 195"/>
                <a:gd name="T2" fmla="*/ 6 w 153"/>
                <a:gd name="T3" fmla="*/ 0 h 195"/>
                <a:gd name="T4" fmla="*/ 0 w 153"/>
                <a:gd name="T5" fmla="*/ 7 h 195"/>
                <a:gd name="T6" fmla="*/ 0 w 153"/>
                <a:gd name="T7" fmla="*/ 195 h 195"/>
                <a:gd name="T8" fmla="*/ 153 w 153"/>
                <a:gd name="T9" fmla="*/ 195 h 195"/>
                <a:gd name="T10" fmla="*/ 153 w 153"/>
                <a:gd name="T11" fmla="*/ 39 h 195"/>
                <a:gd name="T12" fmla="*/ 115 w 153"/>
                <a:gd name="T13" fmla="*/ 0 h 195"/>
              </a:gdLst>
              <a:ahLst/>
              <a:cxnLst>
                <a:cxn ang="0">
                  <a:pos x="T0" y="T1"/>
                </a:cxn>
                <a:cxn ang="0">
                  <a:pos x="T2" y="T3"/>
                </a:cxn>
                <a:cxn ang="0">
                  <a:pos x="T4" y="T5"/>
                </a:cxn>
                <a:cxn ang="0">
                  <a:pos x="T6" y="T7"/>
                </a:cxn>
                <a:cxn ang="0">
                  <a:pos x="T8" y="T9"/>
                </a:cxn>
                <a:cxn ang="0">
                  <a:pos x="T10" y="T11"/>
                </a:cxn>
                <a:cxn ang="0">
                  <a:pos x="T12" y="T13"/>
                </a:cxn>
              </a:cxnLst>
              <a:rect l="0" t="0" r="r" b="b"/>
              <a:pathLst>
                <a:path w="153" h="195">
                  <a:moveTo>
                    <a:pt x="115" y="0"/>
                  </a:moveTo>
                  <a:cubicBezTo>
                    <a:pt x="6" y="0"/>
                    <a:pt x="6" y="0"/>
                    <a:pt x="6" y="0"/>
                  </a:cubicBezTo>
                  <a:cubicBezTo>
                    <a:pt x="3" y="0"/>
                    <a:pt x="0" y="3"/>
                    <a:pt x="0" y="7"/>
                  </a:cubicBezTo>
                  <a:cubicBezTo>
                    <a:pt x="0" y="195"/>
                    <a:pt x="0" y="195"/>
                    <a:pt x="0" y="195"/>
                  </a:cubicBezTo>
                  <a:cubicBezTo>
                    <a:pt x="153" y="195"/>
                    <a:pt x="153" y="195"/>
                    <a:pt x="153" y="195"/>
                  </a:cubicBezTo>
                  <a:cubicBezTo>
                    <a:pt x="153" y="39"/>
                    <a:pt x="153" y="39"/>
                    <a:pt x="153" y="39"/>
                  </a:cubicBezTo>
                  <a:lnTo>
                    <a:pt x="1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79">
              <a:extLst>
                <a:ext uri="{FF2B5EF4-FFF2-40B4-BE49-F238E27FC236}">
                  <a16:creationId xmlns:a16="http://schemas.microsoft.com/office/drawing/2014/main" id="{D93500A6-717D-481E-8FE5-C9437644162D}"/>
                </a:ext>
              </a:extLst>
            </p:cNvPr>
            <p:cNvSpPr>
              <a:spLocks/>
            </p:cNvSpPr>
            <p:nvPr/>
          </p:nvSpPr>
          <p:spPr bwMode="auto">
            <a:xfrm>
              <a:off x="3441700" y="2247901"/>
              <a:ext cx="142875" cy="147638"/>
            </a:xfrm>
            <a:custGeom>
              <a:avLst/>
              <a:gdLst>
                <a:gd name="T0" fmla="*/ 0 w 90"/>
                <a:gd name="T1" fmla="*/ 0 h 93"/>
                <a:gd name="T2" fmla="*/ 0 w 90"/>
                <a:gd name="T3" fmla="*/ 93 h 93"/>
                <a:gd name="T4" fmla="*/ 90 w 90"/>
                <a:gd name="T5" fmla="*/ 93 h 93"/>
                <a:gd name="T6" fmla="*/ 0 w 90"/>
                <a:gd name="T7" fmla="*/ 0 h 93"/>
              </a:gdLst>
              <a:ahLst/>
              <a:cxnLst>
                <a:cxn ang="0">
                  <a:pos x="T0" y="T1"/>
                </a:cxn>
                <a:cxn ang="0">
                  <a:pos x="T2" y="T3"/>
                </a:cxn>
                <a:cxn ang="0">
                  <a:pos x="T4" y="T5"/>
                </a:cxn>
                <a:cxn ang="0">
                  <a:pos x="T6" y="T7"/>
                </a:cxn>
              </a:cxnLst>
              <a:rect l="0" t="0" r="r" b="b"/>
              <a:pathLst>
                <a:path w="90" h="93">
                  <a:moveTo>
                    <a:pt x="0" y="0"/>
                  </a:moveTo>
                  <a:lnTo>
                    <a:pt x="0" y="93"/>
                  </a:lnTo>
                  <a:lnTo>
                    <a:pt x="90" y="93"/>
                  </a:lnTo>
                  <a:lnTo>
                    <a:pt x="0" y="0"/>
                  </a:ln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80">
              <a:extLst>
                <a:ext uri="{FF2B5EF4-FFF2-40B4-BE49-F238E27FC236}">
                  <a16:creationId xmlns:a16="http://schemas.microsoft.com/office/drawing/2014/main" id="{F83B5C6C-2A4B-4C64-BA1F-7B4883CCDB4B}"/>
                </a:ext>
              </a:extLst>
            </p:cNvPr>
            <p:cNvSpPr>
              <a:spLocks/>
            </p:cNvSpPr>
            <p:nvPr/>
          </p:nvSpPr>
          <p:spPr bwMode="auto">
            <a:xfrm>
              <a:off x="3100388" y="2419351"/>
              <a:ext cx="242888" cy="22225"/>
            </a:xfrm>
            <a:custGeom>
              <a:avLst/>
              <a:gdLst>
                <a:gd name="T0" fmla="*/ 64 w 64"/>
                <a:gd name="T1" fmla="*/ 3 h 6"/>
                <a:gd name="T2" fmla="*/ 61 w 64"/>
                <a:gd name="T3" fmla="*/ 6 h 6"/>
                <a:gd name="T4" fmla="*/ 4 w 64"/>
                <a:gd name="T5" fmla="*/ 6 h 6"/>
                <a:gd name="T6" fmla="*/ 0 w 64"/>
                <a:gd name="T7" fmla="*/ 3 h 6"/>
                <a:gd name="T8" fmla="*/ 4 w 64"/>
                <a:gd name="T9" fmla="*/ 0 h 6"/>
                <a:gd name="T10" fmla="*/ 61 w 64"/>
                <a:gd name="T11" fmla="*/ 0 h 6"/>
                <a:gd name="T12" fmla="*/ 64 w 64"/>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64" h="6">
                  <a:moveTo>
                    <a:pt x="64" y="3"/>
                  </a:moveTo>
                  <a:cubicBezTo>
                    <a:pt x="64" y="5"/>
                    <a:pt x="63" y="6"/>
                    <a:pt x="61" y="6"/>
                  </a:cubicBezTo>
                  <a:cubicBezTo>
                    <a:pt x="4" y="6"/>
                    <a:pt x="4" y="6"/>
                    <a:pt x="4" y="6"/>
                  </a:cubicBezTo>
                  <a:cubicBezTo>
                    <a:pt x="2" y="6"/>
                    <a:pt x="0" y="5"/>
                    <a:pt x="0" y="3"/>
                  </a:cubicBezTo>
                  <a:cubicBezTo>
                    <a:pt x="0" y="1"/>
                    <a:pt x="2" y="0"/>
                    <a:pt x="4" y="0"/>
                  </a:cubicBezTo>
                  <a:cubicBezTo>
                    <a:pt x="61" y="0"/>
                    <a:pt x="61" y="0"/>
                    <a:pt x="61" y="0"/>
                  </a:cubicBezTo>
                  <a:cubicBezTo>
                    <a:pt x="63" y="0"/>
                    <a:pt x="64" y="1"/>
                    <a:pt x="64"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81">
              <a:extLst>
                <a:ext uri="{FF2B5EF4-FFF2-40B4-BE49-F238E27FC236}">
                  <a16:creationId xmlns:a16="http://schemas.microsoft.com/office/drawing/2014/main" id="{05AD84B9-7AA3-44B9-B394-B0D64F44851C}"/>
                </a:ext>
              </a:extLst>
            </p:cNvPr>
            <p:cNvSpPr>
              <a:spLocks/>
            </p:cNvSpPr>
            <p:nvPr/>
          </p:nvSpPr>
          <p:spPr bwMode="auto">
            <a:xfrm>
              <a:off x="3100388" y="2516188"/>
              <a:ext cx="390525" cy="23813"/>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82">
              <a:extLst>
                <a:ext uri="{FF2B5EF4-FFF2-40B4-BE49-F238E27FC236}">
                  <a16:creationId xmlns:a16="http://schemas.microsoft.com/office/drawing/2014/main" id="{8CDBE542-6281-41A8-9DEB-B4824C2CC339}"/>
                </a:ext>
              </a:extLst>
            </p:cNvPr>
            <p:cNvSpPr>
              <a:spLocks/>
            </p:cNvSpPr>
            <p:nvPr/>
          </p:nvSpPr>
          <p:spPr bwMode="auto">
            <a:xfrm>
              <a:off x="3100388" y="2611438"/>
              <a:ext cx="390525" cy="26988"/>
            </a:xfrm>
            <a:custGeom>
              <a:avLst/>
              <a:gdLst>
                <a:gd name="T0" fmla="*/ 103 w 103"/>
                <a:gd name="T1" fmla="*/ 3 h 7"/>
                <a:gd name="T2" fmla="*/ 100 w 103"/>
                <a:gd name="T3" fmla="*/ 7 h 7"/>
                <a:gd name="T4" fmla="*/ 4 w 103"/>
                <a:gd name="T5" fmla="*/ 7 h 7"/>
                <a:gd name="T6" fmla="*/ 0 w 103"/>
                <a:gd name="T7" fmla="*/ 3 h 7"/>
                <a:gd name="T8" fmla="*/ 4 w 103"/>
                <a:gd name="T9" fmla="*/ 0 h 7"/>
                <a:gd name="T10" fmla="*/ 100 w 103"/>
                <a:gd name="T11" fmla="*/ 0 h 7"/>
                <a:gd name="T12" fmla="*/ 103 w 103"/>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103" h="7">
                  <a:moveTo>
                    <a:pt x="103" y="3"/>
                  </a:moveTo>
                  <a:cubicBezTo>
                    <a:pt x="103" y="5"/>
                    <a:pt x="101" y="7"/>
                    <a:pt x="100" y="7"/>
                  </a:cubicBezTo>
                  <a:cubicBezTo>
                    <a:pt x="4" y="7"/>
                    <a:pt x="4" y="7"/>
                    <a:pt x="4" y="7"/>
                  </a:cubicBezTo>
                  <a:cubicBezTo>
                    <a:pt x="2" y="7"/>
                    <a:pt x="0" y="5"/>
                    <a:pt x="0" y="3"/>
                  </a:cubicBezTo>
                  <a:cubicBezTo>
                    <a:pt x="0" y="2"/>
                    <a:pt x="2" y="0"/>
                    <a:pt x="4" y="0"/>
                  </a:cubicBezTo>
                  <a:cubicBezTo>
                    <a:pt x="100" y="0"/>
                    <a:pt x="100" y="0"/>
                    <a:pt x="100" y="0"/>
                  </a:cubicBezTo>
                  <a:cubicBezTo>
                    <a:pt x="101" y="0"/>
                    <a:pt x="103" y="2"/>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83">
              <a:extLst>
                <a:ext uri="{FF2B5EF4-FFF2-40B4-BE49-F238E27FC236}">
                  <a16:creationId xmlns:a16="http://schemas.microsoft.com/office/drawing/2014/main" id="{00B99341-F351-46D3-984D-438D2C39011D}"/>
                </a:ext>
              </a:extLst>
            </p:cNvPr>
            <p:cNvSpPr>
              <a:spLocks/>
            </p:cNvSpPr>
            <p:nvPr/>
          </p:nvSpPr>
          <p:spPr bwMode="auto">
            <a:xfrm>
              <a:off x="3100388" y="2709863"/>
              <a:ext cx="390525" cy="22225"/>
            </a:xfrm>
            <a:custGeom>
              <a:avLst/>
              <a:gdLst>
                <a:gd name="T0" fmla="*/ 103 w 103"/>
                <a:gd name="T1" fmla="*/ 3 h 6"/>
                <a:gd name="T2" fmla="*/ 100 w 103"/>
                <a:gd name="T3" fmla="*/ 6 h 6"/>
                <a:gd name="T4" fmla="*/ 4 w 103"/>
                <a:gd name="T5" fmla="*/ 6 h 6"/>
                <a:gd name="T6" fmla="*/ 0 w 103"/>
                <a:gd name="T7" fmla="*/ 3 h 6"/>
                <a:gd name="T8" fmla="*/ 4 w 103"/>
                <a:gd name="T9" fmla="*/ 0 h 6"/>
                <a:gd name="T10" fmla="*/ 100 w 103"/>
                <a:gd name="T11" fmla="*/ 0 h 6"/>
                <a:gd name="T12" fmla="*/ 103 w 103"/>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103" h="6">
                  <a:moveTo>
                    <a:pt x="103" y="3"/>
                  </a:moveTo>
                  <a:cubicBezTo>
                    <a:pt x="103" y="5"/>
                    <a:pt x="101" y="6"/>
                    <a:pt x="100" y="6"/>
                  </a:cubicBezTo>
                  <a:cubicBezTo>
                    <a:pt x="4" y="6"/>
                    <a:pt x="4" y="6"/>
                    <a:pt x="4" y="6"/>
                  </a:cubicBezTo>
                  <a:cubicBezTo>
                    <a:pt x="2" y="6"/>
                    <a:pt x="0" y="5"/>
                    <a:pt x="0" y="3"/>
                  </a:cubicBezTo>
                  <a:cubicBezTo>
                    <a:pt x="0" y="1"/>
                    <a:pt x="2" y="0"/>
                    <a:pt x="4" y="0"/>
                  </a:cubicBezTo>
                  <a:cubicBezTo>
                    <a:pt x="100" y="0"/>
                    <a:pt x="100" y="0"/>
                    <a:pt x="100" y="0"/>
                  </a:cubicBezTo>
                  <a:cubicBezTo>
                    <a:pt x="101" y="0"/>
                    <a:pt x="103" y="1"/>
                    <a:pt x="103" y="3"/>
                  </a:cubicBezTo>
                  <a:close/>
                </a:path>
              </a:pathLst>
            </a:custGeom>
            <a:solidFill>
              <a:srgbClr val="E2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84">
              <a:extLst>
                <a:ext uri="{FF2B5EF4-FFF2-40B4-BE49-F238E27FC236}">
                  <a16:creationId xmlns:a16="http://schemas.microsoft.com/office/drawing/2014/main" id="{355432A7-AEFA-47F1-B0A0-1345637B0E5A}"/>
                </a:ext>
              </a:extLst>
            </p:cNvPr>
            <p:cNvSpPr>
              <a:spLocks/>
            </p:cNvSpPr>
            <p:nvPr/>
          </p:nvSpPr>
          <p:spPr bwMode="auto">
            <a:xfrm>
              <a:off x="2805113" y="2338388"/>
              <a:ext cx="530225" cy="530225"/>
            </a:xfrm>
            <a:custGeom>
              <a:avLst/>
              <a:gdLst>
                <a:gd name="T0" fmla="*/ 131 w 140"/>
                <a:gd name="T1" fmla="*/ 90 h 140"/>
                <a:gd name="T2" fmla="*/ 51 w 140"/>
                <a:gd name="T3" fmla="*/ 11 h 140"/>
                <a:gd name="T4" fmla="*/ 49 w 140"/>
                <a:gd name="T5" fmla="*/ 9 h 140"/>
                <a:gd name="T6" fmla="*/ 11 w 140"/>
                <a:gd name="T7" fmla="*/ 11 h 140"/>
                <a:gd name="T8" fmla="*/ 11 w 140"/>
                <a:gd name="T9" fmla="*/ 11 h 140"/>
                <a:gd name="T10" fmla="*/ 9 w 140"/>
                <a:gd name="T11" fmla="*/ 49 h 140"/>
                <a:gd name="T12" fmla="*/ 11 w 140"/>
                <a:gd name="T13" fmla="*/ 52 h 140"/>
                <a:gd name="T14" fmla="*/ 90 w 140"/>
                <a:gd name="T15" fmla="*/ 131 h 140"/>
                <a:gd name="T16" fmla="*/ 122 w 140"/>
                <a:gd name="T17" fmla="*/ 140 h 140"/>
                <a:gd name="T18" fmla="*/ 129 w 140"/>
                <a:gd name="T19" fmla="*/ 129 h 140"/>
                <a:gd name="T20" fmla="*/ 140 w 140"/>
                <a:gd name="T21" fmla="*/ 122 h 140"/>
                <a:gd name="T22" fmla="*/ 131 w 140"/>
                <a:gd name="T23" fmla="*/ 9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0" h="140">
                  <a:moveTo>
                    <a:pt x="131" y="90"/>
                  </a:moveTo>
                  <a:cubicBezTo>
                    <a:pt x="51" y="11"/>
                    <a:pt x="51" y="11"/>
                    <a:pt x="51" y="11"/>
                  </a:cubicBezTo>
                  <a:cubicBezTo>
                    <a:pt x="51" y="10"/>
                    <a:pt x="50" y="10"/>
                    <a:pt x="49" y="9"/>
                  </a:cubicBezTo>
                  <a:cubicBezTo>
                    <a:pt x="38" y="0"/>
                    <a:pt x="22" y="0"/>
                    <a:pt x="11" y="11"/>
                  </a:cubicBezTo>
                  <a:cubicBezTo>
                    <a:pt x="11" y="11"/>
                    <a:pt x="11" y="11"/>
                    <a:pt x="11" y="11"/>
                  </a:cubicBezTo>
                  <a:cubicBezTo>
                    <a:pt x="0" y="22"/>
                    <a:pt x="0" y="38"/>
                    <a:pt x="9" y="49"/>
                  </a:cubicBezTo>
                  <a:cubicBezTo>
                    <a:pt x="9" y="50"/>
                    <a:pt x="10" y="51"/>
                    <a:pt x="11" y="52"/>
                  </a:cubicBezTo>
                  <a:cubicBezTo>
                    <a:pt x="90" y="131"/>
                    <a:pt x="90" y="131"/>
                    <a:pt x="90" y="131"/>
                  </a:cubicBezTo>
                  <a:cubicBezTo>
                    <a:pt x="122" y="140"/>
                    <a:pt x="122" y="140"/>
                    <a:pt x="122" y="140"/>
                  </a:cubicBezTo>
                  <a:cubicBezTo>
                    <a:pt x="123" y="136"/>
                    <a:pt x="125" y="132"/>
                    <a:pt x="129" y="129"/>
                  </a:cubicBezTo>
                  <a:cubicBezTo>
                    <a:pt x="132" y="126"/>
                    <a:pt x="136" y="123"/>
                    <a:pt x="140" y="122"/>
                  </a:cubicBezTo>
                  <a:lnTo>
                    <a:pt x="131" y="90"/>
                  </a:lnTo>
                  <a:close/>
                </a:path>
              </a:pathLst>
            </a:custGeom>
            <a:solidFill>
              <a:srgbClr val="F4D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85">
              <a:extLst>
                <a:ext uri="{FF2B5EF4-FFF2-40B4-BE49-F238E27FC236}">
                  <a16:creationId xmlns:a16="http://schemas.microsoft.com/office/drawing/2014/main" id="{54DA4313-77E3-457F-8833-0662FC75BB69}"/>
                </a:ext>
              </a:extLst>
            </p:cNvPr>
            <p:cNvSpPr>
              <a:spLocks/>
            </p:cNvSpPr>
            <p:nvPr/>
          </p:nvSpPr>
          <p:spPr bwMode="auto">
            <a:xfrm>
              <a:off x="2805113" y="2338388"/>
              <a:ext cx="185738" cy="185738"/>
            </a:xfrm>
            <a:custGeom>
              <a:avLst/>
              <a:gdLst>
                <a:gd name="T0" fmla="*/ 49 w 49"/>
                <a:gd name="T1" fmla="*/ 9 h 49"/>
                <a:gd name="T2" fmla="*/ 9 w 49"/>
                <a:gd name="T3" fmla="*/ 49 h 49"/>
                <a:gd name="T4" fmla="*/ 11 w 49"/>
                <a:gd name="T5" fmla="*/ 11 h 49"/>
                <a:gd name="T6" fmla="*/ 11 w 49"/>
                <a:gd name="T7" fmla="*/ 11 h 49"/>
                <a:gd name="T8" fmla="*/ 49 w 49"/>
                <a:gd name="T9" fmla="*/ 9 h 49"/>
              </a:gdLst>
              <a:ahLst/>
              <a:cxnLst>
                <a:cxn ang="0">
                  <a:pos x="T0" y="T1"/>
                </a:cxn>
                <a:cxn ang="0">
                  <a:pos x="T2" y="T3"/>
                </a:cxn>
                <a:cxn ang="0">
                  <a:pos x="T4" y="T5"/>
                </a:cxn>
                <a:cxn ang="0">
                  <a:pos x="T6" y="T7"/>
                </a:cxn>
                <a:cxn ang="0">
                  <a:pos x="T8" y="T9"/>
                </a:cxn>
              </a:cxnLst>
              <a:rect l="0" t="0" r="r" b="b"/>
              <a:pathLst>
                <a:path w="49" h="49">
                  <a:moveTo>
                    <a:pt x="49" y="9"/>
                  </a:moveTo>
                  <a:cubicBezTo>
                    <a:pt x="9" y="49"/>
                    <a:pt x="9" y="49"/>
                    <a:pt x="9" y="49"/>
                  </a:cubicBezTo>
                  <a:cubicBezTo>
                    <a:pt x="0" y="38"/>
                    <a:pt x="0" y="22"/>
                    <a:pt x="11" y="11"/>
                  </a:cubicBezTo>
                  <a:cubicBezTo>
                    <a:pt x="11" y="11"/>
                    <a:pt x="11" y="11"/>
                    <a:pt x="11" y="11"/>
                  </a:cubicBezTo>
                  <a:cubicBezTo>
                    <a:pt x="22" y="0"/>
                    <a:pt x="38" y="0"/>
                    <a:pt x="49" y="9"/>
                  </a:cubicBezTo>
                  <a:close/>
                </a:path>
              </a:pathLst>
            </a:custGeom>
            <a:solidFill>
              <a:srgbClr val="F7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86">
              <a:extLst>
                <a:ext uri="{FF2B5EF4-FFF2-40B4-BE49-F238E27FC236}">
                  <a16:creationId xmlns:a16="http://schemas.microsoft.com/office/drawing/2014/main" id="{614328DC-CA57-42F5-BE0C-7B5D3BB29EDD}"/>
                </a:ext>
              </a:extLst>
            </p:cNvPr>
            <p:cNvSpPr>
              <a:spLocks/>
            </p:cNvSpPr>
            <p:nvPr/>
          </p:nvSpPr>
          <p:spPr bwMode="auto">
            <a:xfrm>
              <a:off x="3267075" y="2800351"/>
              <a:ext cx="90488" cy="90488"/>
            </a:xfrm>
            <a:custGeom>
              <a:avLst/>
              <a:gdLst>
                <a:gd name="T0" fmla="*/ 18 w 24"/>
                <a:gd name="T1" fmla="*/ 0 h 24"/>
                <a:gd name="T2" fmla="*/ 24 w 24"/>
                <a:gd name="T3" fmla="*/ 21 h 24"/>
                <a:gd name="T4" fmla="*/ 20 w 24"/>
                <a:gd name="T5" fmla="*/ 24 h 24"/>
                <a:gd name="T6" fmla="*/ 0 w 24"/>
                <a:gd name="T7" fmla="*/ 18 h 24"/>
                <a:gd name="T8" fmla="*/ 7 w 24"/>
                <a:gd name="T9" fmla="*/ 7 h 24"/>
                <a:gd name="T10" fmla="*/ 18 w 24"/>
                <a:gd name="T11" fmla="*/ 0 h 24"/>
              </a:gdLst>
              <a:ahLst/>
              <a:cxnLst>
                <a:cxn ang="0">
                  <a:pos x="T0" y="T1"/>
                </a:cxn>
                <a:cxn ang="0">
                  <a:pos x="T2" y="T3"/>
                </a:cxn>
                <a:cxn ang="0">
                  <a:pos x="T4" y="T5"/>
                </a:cxn>
                <a:cxn ang="0">
                  <a:pos x="T6" y="T7"/>
                </a:cxn>
                <a:cxn ang="0">
                  <a:pos x="T8" y="T9"/>
                </a:cxn>
                <a:cxn ang="0">
                  <a:pos x="T10" y="T11"/>
                </a:cxn>
              </a:cxnLst>
              <a:rect l="0" t="0" r="r" b="b"/>
              <a:pathLst>
                <a:path w="24" h="24">
                  <a:moveTo>
                    <a:pt x="18" y="0"/>
                  </a:moveTo>
                  <a:cubicBezTo>
                    <a:pt x="24" y="21"/>
                    <a:pt x="24" y="21"/>
                    <a:pt x="24" y="21"/>
                  </a:cubicBezTo>
                  <a:cubicBezTo>
                    <a:pt x="24" y="23"/>
                    <a:pt x="22" y="24"/>
                    <a:pt x="20" y="24"/>
                  </a:cubicBezTo>
                  <a:cubicBezTo>
                    <a:pt x="0" y="18"/>
                    <a:pt x="0" y="18"/>
                    <a:pt x="0" y="18"/>
                  </a:cubicBezTo>
                  <a:cubicBezTo>
                    <a:pt x="1" y="14"/>
                    <a:pt x="3" y="10"/>
                    <a:pt x="7" y="7"/>
                  </a:cubicBezTo>
                  <a:cubicBezTo>
                    <a:pt x="10" y="4"/>
                    <a:pt x="14" y="1"/>
                    <a:pt x="18" y="0"/>
                  </a:cubicBezTo>
                  <a:close/>
                </a:path>
              </a:pathLst>
            </a:custGeom>
            <a:solidFill>
              <a:srgbClr val="3E3E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87">
              <a:extLst>
                <a:ext uri="{FF2B5EF4-FFF2-40B4-BE49-F238E27FC236}">
                  <a16:creationId xmlns:a16="http://schemas.microsoft.com/office/drawing/2014/main" id="{6EC70ED2-58A2-4F0D-AB74-2621F9D02BAF}"/>
                </a:ext>
              </a:extLst>
            </p:cNvPr>
            <p:cNvSpPr>
              <a:spLocks/>
            </p:cNvSpPr>
            <p:nvPr/>
          </p:nvSpPr>
          <p:spPr bwMode="auto">
            <a:xfrm>
              <a:off x="2867025" y="2403476"/>
              <a:ext cx="434975" cy="427038"/>
            </a:xfrm>
            <a:custGeom>
              <a:avLst/>
              <a:gdLst>
                <a:gd name="T0" fmla="*/ 114 w 115"/>
                <a:gd name="T1" fmla="*/ 73 h 113"/>
                <a:gd name="T2" fmla="*/ 41 w 115"/>
                <a:gd name="T3" fmla="*/ 0 h 113"/>
                <a:gd name="T4" fmla="*/ 0 w 115"/>
                <a:gd name="T5" fmla="*/ 40 h 113"/>
                <a:gd name="T6" fmla="*/ 0 w 115"/>
                <a:gd name="T7" fmla="*/ 40 h 113"/>
                <a:gd name="T8" fmla="*/ 73 w 115"/>
                <a:gd name="T9" fmla="*/ 113 h 113"/>
                <a:gd name="T10" fmla="*/ 73 w 115"/>
                <a:gd name="T11" fmla="*/ 113 h 113"/>
                <a:gd name="T12" fmla="*/ 76 w 115"/>
                <a:gd name="T13" fmla="*/ 95 h 113"/>
                <a:gd name="T14" fmla="*/ 94 w 115"/>
                <a:gd name="T15" fmla="*/ 94 h 113"/>
                <a:gd name="T16" fmla="*/ 94 w 115"/>
                <a:gd name="T17" fmla="*/ 93 h 113"/>
                <a:gd name="T18" fmla="*/ 94 w 115"/>
                <a:gd name="T19" fmla="*/ 93 h 113"/>
                <a:gd name="T20" fmla="*/ 96 w 115"/>
                <a:gd name="T21" fmla="*/ 74 h 113"/>
                <a:gd name="T22" fmla="*/ 114 w 115"/>
                <a:gd name="T23" fmla="*/ 73 h 113"/>
                <a:gd name="T24" fmla="*/ 114 w 115"/>
                <a:gd name="T25" fmla="*/ 73 h 113"/>
                <a:gd name="T26" fmla="*/ 114 w 115"/>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13">
                  <a:moveTo>
                    <a:pt x="114" y="73"/>
                  </a:moveTo>
                  <a:cubicBezTo>
                    <a:pt x="108" y="67"/>
                    <a:pt x="41" y="0"/>
                    <a:pt x="41" y="0"/>
                  </a:cubicBezTo>
                  <a:cubicBezTo>
                    <a:pt x="0" y="40"/>
                    <a:pt x="0" y="40"/>
                    <a:pt x="0" y="40"/>
                  </a:cubicBezTo>
                  <a:cubicBezTo>
                    <a:pt x="0" y="40"/>
                    <a:pt x="0" y="40"/>
                    <a:pt x="0" y="40"/>
                  </a:cubicBezTo>
                  <a:cubicBezTo>
                    <a:pt x="0" y="40"/>
                    <a:pt x="64" y="104"/>
                    <a:pt x="73" y="113"/>
                  </a:cubicBezTo>
                  <a:cubicBezTo>
                    <a:pt x="73" y="113"/>
                    <a:pt x="73" y="113"/>
                    <a:pt x="73" y="113"/>
                  </a:cubicBezTo>
                  <a:cubicBezTo>
                    <a:pt x="70" y="108"/>
                    <a:pt x="71" y="100"/>
                    <a:pt x="76" y="95"/>
                  </a:cubicBezTo>
                  <a:cubicBezTo>
                    <a:pt x="81" y="90"/>
                    <a:pt x="89" y="90"/>
                    <a:pt x="94" y="94"/>
                  </a:cubicBezTo>
                  <a:cubicBezTo>
                    <a:pt x="94" y="94"/>
                    <a:pt x="94" y="94"/>
                    <a:pt x="94" y="93"/>
                  </a:cubicBezTo>
                  <a:cubicBezTo>
                    <a:pt x="94" y="93"/>
                    <a:pt x="94" y="93"/>
                    <a:pt x="94" y="93"/>
                  </a:cubicBezTo>
                  <a:cubicBezTo>
                    <a:pt x="90" y="88"/>
                    <a:pt x="90" y="80"/>
                    <a:pt x="96" y="74"/>
                  </a:cubicBezTo>
                  <a:cubicBezTo>
                    <a:pt x="101" y="69"/>
                    <a:pt x="109" y="69"/>
                    <a:pt x="114" y="73"/>
                  </a:cubicBezTo>
                  <a:cubicBezTo>
                    <a:pt x="114" y="73"/>
                    <a:pt x="114" y="73"/>
                    <a:pt x="114" y="73"/>
                  </a:cubicBezTo>
                  <a:cubicBezTo>
                    <a:pt x="115" y="73"/>
                    <a:pt x="115" y="73"/>
                    <a:pt x="114" y="73"/>
                  </a:cubicBezTo>
                  <a:close/>
                </a:path>
              </a:pathLst>
            </a:custGeom>
            <a:solidFill>
              <a:srgbClr val="D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88">
              <a:extLst>
                <a:ext uri="{FF2B5EF4-FFF2-40B4-BE49-F238E27FC236}">
                  <a16:creationId xmlns:a16="http://schemas.microsoft.com/office/drawing/2014/main" id="{A6DF8AC2-542F-4D2D-8215-43A775290424}"/>
                </a:ext>
              </a:extLst>
            </p:cNvPr>
            <p:cNvSpPr>
              <a:spLocks/>
            </p:cNvSpPr>
            <p:nvPr/>
          </p:nvSpPr>
          <p:spPr bwMode="auto">
            <a:xfrm>
              <a:off x="2840038" y="2373313"/>
              <a:ext cx="180975" cy="180975"/>
            </a:xfrm>
            <a:custGeom>
              <a:avLst/>
              <a:gdLst>
                <a:gd name="T0" fmla="*/ 17 w 114"/>
                <a:gd name="T1" fmla="*/ 114 h 114"/>
                <a:gd name="T2" fmla="*/ 0 w 114"/>
                <a:gd name="T3" fmla="*/ 98 h 114"/>
                <a:gd name="T4" fmla="*/ 95 w 114"/>
                <a:gd name="T5" fmla="*/ 0 h 114"/>
                <a:gd name="T6" fmla="*/ 114 w 114"/>
                <a:gd name="T7" fmla="*/ 19 h 114"/>
                <a:gd name="T8" fmla="*/ 17 w 114"/>
                <a:gd name="T9" fmla="*/ 114 h 114"/>
              </a:gdLst>
              <a:ahLst/>
              <a:cxnLst>
                <a:cxn ang="0">
                  <a:pos x="T0" y="T1"/>
                </a:cxn>
                <a:cxn ang="0">
                  <a:pos x="T2" y="T3"/>
                </a:cxn>
                <a:cxn ang="0">
                  <a:pos x="T4" y="T5"/>
                </a:cxn>
                <a:cxn ang="0">
                  <a:pos x="T6" y="T7"/>
                </a:cxn>
                <a:cxn ang="0">
                  <a:pos x="T8" y="T9"/>
                </a:cxn>
              </a:cxnLst>
              <a:rect l="0" t="0" r="r" b="b"/>
              <a:pathLst>
                <a:path w="114" h="114">
                  <a:moveTo>
                    <a:pt x="17" y="114"/>
                  </a:moveTo>
                  <a:lnTo>
                    <a:pt x="0" y="98"/>
                  </a:lnTo>
                  <a:lnTo>
                    <a:pt x="95" y="0"/>
                  </a:lnTo>
                  <a:lnTo>
                    <a:pt x="114" y="19"/>
                  </a:lnTo>
                  <a:lnTo>
                    <a:pt x="17" y="114"/>
                  </a:lnTo>
                  <a:close/>
                </a:path>
              </a:pathLst>
            </a:custGeom>
            <a:solidFill>
              <a:srgbClr val="FACB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89">
              <a:extLst>
                <a:ext uri="{FF2B5EF4-FFF2-40B4-BE49-F238E27FC236}">
                  <a16:creationId xmlns:a16="http://schemas.microsoft.com/office/drawing/2014/main" id="{CC3503D2-7FCA-415E-8388-238A74A3A60F}"/>
                </a:ext>
              </a:extLst>
            </p:cNvPr>
            <p:cNvSpPr>
              <a:spLocks/>
            </p:cNvSpPr>
            <p:nvPr/>
          </p:nvSpPr>
          <p:spPr bwMode="auto">
            <a:xfrm>
              <a:off x="2867025" y="2479676"/>
              <a:ext cx="355600" cy="350838"/>
            </a:xfrm>
            <a:custGeom>
              <a:avLst/>
              <a:gdLst>
                <a:gd name="T0" fmla="*/ 0 w 94"/>
                <a:gd name="T1" fmla="*/ 20 h 93"/>
                <a:gd name="T2" fmla="*/ 73 w 94"/>
                <a:gd name="T3" fmla="*/ 93 h 93"/>
                <a:gd name="T4" fmla="*/ 73 w 94"/>
                <a:gd name="T5" fmla="*/ 93 h 93"/>
                <a:gd name="T6" fmla="*/ 76 w 94"/>
                <a:gd name="T7" fmla="*/ 75 h 93"/>
                <a:gd name="T8" fmla="*/ 94 w 94"/>
                <a:gd name="T9" fmla="*/ 74 h 93"/>
                <a:gd name="T10" fmla="*/ 94 w 94"/>
                <a:gd name="T11" fmla="*/ 73 h 93"/>
                <a:gd name="T12" fmla="*/ 21 w 94"/>
                <a:gd name="T13" fmla="*/ 0 h 93"/>
                <a:gd name="T14" fmla="*/ 0 w 94"/>
                <a:gd name="T15" fmla="*/ 2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93">
                  <a:moveTo>
                    <a:pt x="0" y="20"/>
                  </a:moveTo>
                  <a:cubicBezTo>
                    <a:pt x="0" y="20"/>
                    <a:pt x="64" y="84"/>
                    <a:pt x="73" y="93"/>
                  </a:cubicBezTo>
                  <a:cubicBezTo>
                    <a:pt x="73" y="93"/>
                    <a:pt x="73" y="93"/>
                    <a:pt x="73" y="93"/>
                  </a:cubicBezTo>
                  <a:cubicBezTo>
                    <a:pt x="70" y="88"/>
                    <a:pt x="71" y="80"/>
                    <a:pt x="76" y="75"/>
                  </a:cubicBezTo>
                  <a:cubicBezTo>
                    <a:pt x="81" y="70"/>
                    <a:pt x="89" y="70"/>
                    <a:pt x="94" y="74"/>
                  </a:cubicBezTo>
                  <a:cubicBezTo>
                    <a:pt x="94" y="74"/>
                    <a:pt x="94" y="73"/>
                    <a:pt x="94" y="73"/>
                  </a:cubicBezTo>
                  <a:cubicBezTo>
                    <a:pt x="21" y="0"/>
                    <a:pt x="21" y="0"/>
                    <a:pt x="21" y="0"/>
                  </a:cubicBezTo>
                  <a:lnTo>
                    <a:pt x="0" y="20"/>
                  </a:lnTo>
                  <a:close/>
                </a:path>
              </a:pathLst>
            </a:custGeom>
            <a:solidFill>
              <a:srgbClr val="FA5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9" name="Title 1">
            <a:extLst>
              <a:ext uri="{FF2B5EF4-FFF2-40B4-BE49-F238E27FC236}">
                <a16:creationId xmlns:a16="http://schemas.microsoft.com/office/drawing/2014/main" id="{01381D6B-0A38-4E06-8506-A342F6A017DB}"/>
              </a:ext>
            </a:extLst>
          </p:cNvPr>
          <p:cNvSpPr txBox="1">
            <a:spLocks/>
          </p:cNvSpPr>
          <p:nvPr/>
        </p:nvSpPr>
        <p:spPr>
          <a:xfrm>
            <a:off x="1093612" y="3000206"/>
            <a:ext cx="4303725" cy="232992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Aft>
                <a:spcPts val="1200"/>
              </a:spcAft>
            </a:pPr>
            <a:endParaRPr lang="en-US" sz="5400" i="1" dirty="0">
              <a:solidFill>
                <a:schemeClr val="tx1">
                  <a:lumMod val="75000"/>
                  <a:lumOff val="25000"/>
                </a:schemeClr>
              </a:solidFill>
              <a:latin typeface="Segoe UI" panose="020B0502040204020203" pitchFamily="34" charset="0"/>
              <a:cs typeface="Segoe UI" panose="020B0502040204020203" pitchFamily="34" charset="0"/>
            </a:endParaRPr>
          </a:p>
        </p:txBody>
      </p:sp>
      <p:pic>
        <p:nvPicPr>
          <p:cNvPr id="5" name="Picture 4" descr="A blue and blue lego&#10;&#10;Description automatically generated">
            <a:extLst>
              <a:ext uri="{FF2B5EF4-FFF2-40B4-BE49-F238E27FC236}">
                <a16:creationId xmlns:a16="http://schemas.microsoft.com/office/drawing/2014/main" id="{8592CCF3-91E5-7807-DCC8-A2E49E6CA0ED}"/>
              </a:ext>
            </a:extLst>
          </p:cNvPr>
          <p:cNvPicPr>
            <a:picLocks noChangeAspect="1"/>
          </p:cNvPicPr>
          <p:nvPr/>
        </p:nvPicPr>
        <p:blipFill rotWithShape="1">
          <a:blip r:embed="rId7">
            <a:extLst>
              <a:ext uri="{28A0092B-C50C-407E-A947-70E740481C1C}">
                <a14:useLocalDpi xmlns:a14="http://schemas.microsoft.com/office/drawing/2010/main" val="0"/>
              </a:ext>
            </a:extLst>
          </a:blip>
          <a:srcRect l="12799" t="13914" r="12940" b="18972"/>
          <a:stretch/>
        </p:blipFill>
        <p:spPr>
          <a:xfrm>
            <a:off x="7099214" y="1045880"/>
            <a:ext cx="5092786" cy="4602656"/>
          </a:xfrm>
          <a:prstGeom prst="rect">
            <a:avLst/>
          </a:prstGeom>
        </p:spPr>
      </p:pic>
      <p:pic>
        <p:nvPicPr>
          <p:cNvPr id="6" name="Picture 5" descr="A logo with a rocket in the middle&#10;&#10;Description automatically generated">
            <a:extLst>
              <a:ext uri="{FF2B5EF4-FFF2-40B4-BE49-F238E27FC236}">
                <a16:creationId xmlns:a16="http://schemas.microsoft.com/office/drawing/2014/main" id="{9369FFAB-2683-35E8-61F5-DA2E3FC9CF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8754" y="5712409"/>
            <a:ext cx="2037046" cy="916017"/>
          </a:xfrm>
          <a:prstGeom prst="rect">
            <a:avLst/>
          </a:prstGeom>
        </p:spPr>
      </p:pic>
      <p:pic>
        <p:nvPicPr>
          <p:cNvPr id="3" name="Picture 2">
            <a:extLst>
              <a:ext uri="{FF2B5EF4-FFF2-40B4-BE49-F238E27FC236}">
                <a16:creationId xmlns:a16="http://schemas.microsoft.com/office/drawing/2014/main" id="{1C3AD6B6-25FE-6D3C-E136-CAA975D29325}"/>
              </a:ext>
            </a:extLst>
          </p:cNvPr>
          <p:cNvPicPr>
            <a:picLocks noChangeAspect="1"/>
          </p:cNvPicPr>
          <p:nvPr/>
        </p:nvPicPr>
        <p:blipFill>
          <a:blip r:embed="rId9"/>
          <a:stretch>
            <a:fillRect/>
          </a:stretch>
        </p:blipFill>
        <p:spPr>
          <a:xfrm>
            <a:off x="2821801" y="3582872"/>
            <a:ext cx="926372" cy="901145"/>
          </a:xfrm>
          <a:prstGeom prst="rect">
            <a:avLst/>
          </a:prstGeom>
        </p:spPr>
      </p:pic>
    </p:spTree>
    <p:extLst>
      <p:ext uri="{BB962C8B-B14F-4D97-AF65-F5344CB8AC3E}">
        <p14:creationId xmlns:p14="http://schemas.microsoft.com/office/powerpoint/2010/main" val="747393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a:bodyPr>
          <a:lstStyle/>
          <a:p>
            <a:r>
              <a:rPr lang="en-GB" dirty="0"/>
              <a:t>Azure OpenAI is a Platform-as-a-Service (PaaS) that allows you to leverage advanced Large Language Models (LLMs) like GPT or Codex on your own data(</a:t>
            </a:r>
            <a:r>
              <a:rPr lang="en-GB" sz="1800" dirty="0"/>
              <a:t>whether it is stored within Azure, on-premises, or in other cloud environments or over internet</a:t>
            </a:r>
            <a:r>
              <a:rPr lang="en-GB" dirty="0"/>
              <a:t>)</a:t>
            </a:r>
          </a:p>
          <a:p>
            <a:r>
              <a:rPr lang="en-GB" dirty="0"/>
              <a:t>Microsoft +OpenAI</a:t>
            </a:r>
          </a:p>
          <a:p>
            <a:r>
              <a:rPr lang="en-GB" dirty="0"/>
              <a:t>Enterprise level security (</a:t>
            </a:r>
            <a:r>
              <a:rPr lang="en-GB" sz="1300" dirty="0"/>
              <a:t>Azure Private Link, Azure Active Directory, and Azure Role-Based Access Control to help you secure your network, identity, and access</a:t>
            </a:r>
            <a:r>
              <a:rPr lang="en-GB" dirty="0"/>
              <a:t>)</a:t>
            </a:r>
          </a:p>
          <a:p>
            <a:r>
              <a:rPr lang="en-GB" dirty="0"/>
              <a:t>Enhance Applications</a:t>
            </a:r>
          </a:p>
          <a:p>
            <a:r>
              <a:rPr lang="en-GB" dirty="0"/>
              <a:t>Save time and enhance productivity</a:t>
            </a:r>
          </a:p>
          <a:p>
            <a:pPr marL="0" indent="0">
              <a:buNone/>
            </a:pPr>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7</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What is Azure OpenAI</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9999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a:bodyPr>
          <a:lstStyle/>
          <a:p>
            <a:pPr>
              <a:buFont typeface="+mj-lt"/>
              <a:buAutoNum type="arabicPeriod"/>
            </a:pPr>
            <a:r>
              <a:rPr lang="en-GB" dirty="0"/>
              <a:t>Chatbot Applications</a:t>
            </a:r>
          </a:p>
          <a:p>
            <a:pPr>
              <a:buFont typeface="+mj-lt"/>
              <a:buAutoNum type="arabicPeriod"/>
            </a:pPr>
            <a:r>
              <a:rPr lang="en-GB" dirty="0"/>
              <a:t>Data Summarization</a:t>
            </a:r>
          </a:p>
          <a:p>
            <a:pPr>
              <a:buFont typeface="+mj-lt"/>
              <a:buAutoNum type="arabicPeriod"/>
            </a:pPr>
            <a:r>
              <a:rPr lang="en-GB" dirty="0"/>
              <a:t>Q&amp;A Applications</a:t>
            </a:r>
          </a:p>
          <a:p>
            <a:pPr>
              <a:buFont typeface="+mj-lt"/>
              <a:buAutoNum type="arabicPeriod"/>
            </a:pPr>
            <a:r>
              <a:rPr lang="en-GB" dirty="0"/>
              <a:t>Code Generation</a:t>
            </a:r>
          </a:p>
          <a:p>
            <a:pPr>
              <a:buFont typeface="+mj-lt"/>
              <a:buAutoNum type="arabicPeriod"/>
            </a:pPr>
            <a:r>
              <a:rPr lang="en-GB" dirty="0"/>
              <a:t>Media Analysis</a:t>
            </a:r>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8</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Where to use Azure OpenAI  </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312424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a:bodyPr>
          <a:lstStyle/>
          <a:p>
            <a:pPr marL="0" indent="0">
              <a:buNone/>
            </a:pPr>
            <a:r>
              <a:rPr lang="en-GB" sz="2000" b="1" dirty="0"/>
              <a:t>REST API (Endpoint , Key, etc)</a:t>
            </a:r>
          </a:p>
          <a:p>
            <a:pPr marL="0" indent="0">
              <a:buNone/>
            </a:pPr>
            <a:endParaRPr lang="en-GB" sz="2000" b="1" dirty="0"/>
          </a:p>
          <a:p>
            <a:pPr marL="0" indent="0">
              <a:buNone/>
            </a:pPr>
            <a:r>
              <a:rPr lang="en-GB" sz="2000" b="1" dirty="0"/>
              <a:t>Example:</a:t>
            </a:r>
          </a:p>
          <a:p>
            <a:pPr marL="0" indent="0">
              <a:buNone/>
            </a:pPr>
            <a:r>
              <a:rPr lang="en-GB" sz="2000" b="1" dirty="0"/>
              <a:t>curl $</a:t>
            </a:r>
            <a:r>
              <a:rPr lang="en-GB" sz="2000" b="1" dirty="0">
                <a:solidFill>
                  <a:srgbClr val="0070C0"/>
                </a:solidFill>
              </a:rPr>
              <a:t>AZURE_OPENAI_ENDPOINT</a:t>
            </a:r>
            <a:r>
              <a:rPr lang="en-GB" sz="2000" b="1" dirty="0"/>
              <a:t>/</a:t>
            </a:r>
            <a:r>
              <a:rPr lang="en-GB" sz="2000" b="1" dirty="0" err="1"/>
              <a:t>openai</a:t>
            </a:r>
            <a:r>
              <a:rPr lang="en-GB" sz="2000" b="1" dirty="0"/>
              <a:t>/deployments/</a:t>
            </a:r>
            <a:r>
              <a:rPr lang="en-GB" sz="2000" b="1" dirty="0">
                <a:solidFill>
                  <a:srgbClr val="0070C0"/>
                </a:solidFill>
              </a:rPr>
              <a:t>gpt-35-turbo-instruct</a:t>
            </a:r>
            <a:r>
              <a:rPr lang="en-GB" sz="2000" b="1" dirty="0"/>
              <a:t>/</a:t>
            </a:r>
            <a:r>
              <a:rPr lang="en-GB" sz="2000" b="1" dirty="0" err="1"/>
              <a:t>completions?api-version</a:t>
            </a:r>
            <a:r>
              <a:rPr lang="en-GB" sz="2000" b="1" dirty="0"/>
              <a:t>=2023-05-15 \</a:t>
            </a:r>
          </a:p>
          <a:p>
            <a:pPr marL="457200" lvl="1" indent="0">
              <a:buNone/>
            </a:pPr>
            <a:r>
              <a:rPr lang="en-GB" sz="2000" b="1" dirty="0"/>
              <a:t>  -H "</a:t>
            </a:r>
            <a:r>
              <a:rPr lang="en-GB" sz="2000" b="1" dirty="0">
                <a:solidFill>
                  <a:srgbClr val="00B050"/>
                </a:solidFill>
              </a:rPr>
              <a:t>Content-Type: application/</a:t>
            </a:r>
            <a:r>
              <a:rPr lang="en-GB" sz="2000" b="1" dirty="0" err="1">
                <a:solidFill>
                  <a:srgbClr val="00B050"/>
                </a:solidFill>
              </a:rPr>
              <a:t>json</a:t>
            </a:r>
            <a:r>
              <a:rPr lang="en-GB" sz="2000" b="1" dirty="0"/>
              <a:t>" \</a:t>
            </a:r>
          </a:p>
          <a:p>
            <a:pPr marL="457200" lvl="1" indent="0">
              <a:buNone/>
            </a:pPr>
            <a:r>
              <a:rPr lang="en-GB" sz="2000" b="1" dirty="0"/>
              <a:t>  -H "</a:t>
            </a:r>
            <a:r>
              <a:rPr lang="en-GB" sz="2000" b="1" dirty="0" err="1">
                <a:solidFill>
                  <a:srgbClr val="00B050"/>
                </a:solidFill>
              </a:rPr>
              <a:t>api</a:t>
            </a:r>
            <a:r>
              <a:rPr lang="en-GB" sz="2000" b="1" dirty="0">
                <a:solidFill>
                  <a:srgbClr val="00B050"/>
                </a:solidFill>
              </a:rPr>
              <a:t>-key: $AZURE_OPENAI_KEY</a:t>
            </a:r>
            <a:r>
              <a:rPr lang="en-GB" sz="2000" b="1" dirty="0"/>
              <a:t>" \</a:t>
            </a:r>
          </a:p>
          <a:p>
            <a:pPr marL="457200" lvl="1" indent="0">
              <a:buNone/>
            </a:pPr>
            <a:r>
              <a:rPr lang="en-GB" sz="2000" b="1" dirty="0"/>
              <a:t>  -d "{\"prompt\": \"Once upon a time\"}"</a:t>
            </a:r>
          </a:p>
          <a:p>
            <a:pPr marL="0" indent="0">
              <a:buNone/>
            </a:pPr>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9</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396696"/>
            <a:ext cx="7415414" cy="76944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How to use Azure OpenAI  </a:t>
            </a:r>
          </a:p>
        </p:txBody>
      </p:sp>
      <p:pic>
        <p:nvPicPr>
          <p:cNvPr id="18" name="Picture 17" descr="A red and blue text on a black background&#10;&#10;Description automatically generated">
            <a:extLst>
              <a:ext uri="{FF2B5EF4-FFF2-40B4-BE49-F238E27FC236}">
                <a16:creationId xmlns:a16="http://schemas.microsoft.com/office/drawing/2014/main" id="{C63C3A1F-2DC8-4C17-D1C2-A0A3AB68E0AA}"/>
              </a:ext>
            </a:extLst>
          </p:cNvPr>
          <p:cNvPicPr>
            <a:picLocks noChangeAspect="1"/>
          </p:cNvPicPr>
          <p:nvPr/>
        </p:nvPicPr>
        <p:blipFill rotWithShape="1">
          <a:blip r:embed="rId3">
            <a:extLst>
              <a:ext uri="{28A0092B-C50C-407E-A947-70E740481C1C}">
                <a14:useLocalDpi xmlns:a14="http://schemas.microsoft.com/office/drawing/2010/main" val="0"/>
              </a:ext>
            </a:extLst>
          </a:blip>
          <a:srcRect t="31948" b="33033"/>
          <a:stretch/>
        </p:blipFill>
        <p:spPr>
          <a:xfrm>
            <a:off x="10169526" y="570271"/>
            <a:ext cx="1701585" cy="595866"/>
          </a:xfrm>
          <a:prstGeom prst="rect">
            <a:avLst/>
          </a:prstGeom>
        </p:spPr>
      </p:pic>
    </p:spTree>
    <p:extLst>
      <p:ext uri="{BB962C8B-B14F-4D97-AF65-F5344CB8AC3E}">
        <p14:creationId xmlns:p14="http://schemas.microsoft.com/office/powerpoint/2010/main" val="38985419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vgUDTVFP9DJhd2ENdLY6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nLEgy2WGaKMRMxuq9KCAg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18590</TotalTime>
  <Words>849</Words>
  <Application>Microsoft Office PowerPoint</Application>
  <PresentationFormat>Widescreen</PresentationFormat>
  <Paragraphs>175</Paragraphs>
  <Slides>20</Slides>
  <Notes>7</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8" baseType="lpstr">
      <vt:lpstr>Arial</vt:lpstr>
      <vt:lpstr>Calibri</vt:lpstr>
      <vt:lpstr>Calibri Light</vt:lpstr>
      <vt:lpstr>Segoe UI</vt:lpstr>
      <vt:lpstr>Source Sans Pro Black</vt:lpstr>
      <vt:lpstr>Wingdings</vt:lpstr>
      <vt:lpstr>Office Theme</vt:lpstr>
      <vt:lpstr>think-cell Slide</vt:lpstr>
      <vt:lpstr>PowerPoint Presentation</vt:lpstr>
      <vt:lpstr>PowerPoint Presentation</vt:lpstr>
      <vt:lpstr>PowerPoint Presentation</vt:lpstr>
      <vt:lpstr>PowerPoint Presentation</vt:lpstr>
      <vt:lpstr>PowerPoint Presentation</vt:lpstr>
      <vt:lpstr>1 Azure OpenAI  </vt:lpstr>
      <vt:lpstr>PowerPoint Presentation</vt:lpstr>
      <vt:lpstr>PowerPoint Presentation</vt:lpstr>
      <vt:lpstr>PowerPoint Presentation</vt:lpstr>
      <vt:lpstr>PowerPoint Presentation</vt:lpstr>
      <vt:lpstr>2</vt:lpstr>
      <vt:lpstr>PowerPoint Presentation</vt:lpstr>
      <vt:lpstr>PowerPoint Presentation</vt:lpstr>
      <vt:lpstr>PowerPoint Presentation</vt:lpstr>
      <vt:lpstr>PowerPoint Presentation</vt:lpstr>
      <vt:lpstr>3</vt:lpstr>
      <vt:lpstr>PowerPoint Presentation</vt:lpstr>
      <vt:lpstr>PowerPoint Presentation</vt:lpstr>
      <vt:lpstr>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Community; Raz Dynamics</dc:creator>
  <cp:lastModifiedBy>Alpa Buddhabhatti</cp:lastModifiedBy>
  <cp:revision>183</cp:revision>
  <dcterms:created xsi:type="dcterms:W3CDTF">2020-10-26T06:25:39Z</dcterms:created>
  <dcterms:modified xsi:type="dcterms:W3CDTF">2024-09-28T20:09:58Z</dcterms:modified>
</cp:coreProperties>
</file>